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Lst>
  <p:sldIdLst>
    <p:sldId id="267" r:id="rId2"/>
    <p:sldId id="264" r:id="rId3"/>
    <p:sldId id="265" r:id="rId4"/>
    <p:sldId id="266" r:id="rId5"/>
    <p:sldId id="268" r:id="rId6"/>
    <p:sldId id="269" r:id="rId7"/>
    <p:sldId id="270" r:id="rId8"/>
    <p:sldId id="272" r:id="rId9"/>
    <p:sldId id="273" r:id="rId10"/>
    <p:sldId id="271" r:id="rId11"/>
    <p:sldId id="274" r:id="rId12"/>
    <p:sldId id="275" r:id="rId13"/>
    <p:sldId id="276" r:id="rId14"/>
    <p:sldId id="258" r:id="rId15"/>
    <p:sldId id="259" r:id="rId16"/>
    <p:sldId id="260" r:id="rId17"/>
    <p:sldId id="261" r:id="rId18"/>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53"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Box 7"/>
          <p:cNvSpPr txBox="1">
            <a:spLocks noChangeArrowheads="1"/>
          </p:cNvSpPr>
          <p:nvPr userDrawn="1"/>
        </p:nvSpPr>
        <p:spPr bwMode="auto">
          <a:xfrm>
            <a:off x="338057" y="2784810"/>
            <a:ext cx="8555118" cy="161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10000"/>
              </a:lnSpc>
            </a:pPr>
            <a:r>
              <a:rPr lang="en-GB" altLang="ca-ES" sz="4500" b="1" dirty="0">
                <a:solidFill>
                  <a:prstClr val="black"/>
                </a:solidFill>
                <a:latin typeface="Cambria" panose="02040503050406030204" pitchFamily="18" charset="0"/>
                <a:cs typeface="Arial" panose="020B0604020202020204" pitchFamily="34" charset="0"/>
              </a:rPr>
              <a:t>Final presentation</a:t>
            </a:r>
          </a:p>
          <a:p>
            <a:pPr eaLnBrk="1" hangingPunct="1">
              <a:lnSpc>
                <a:spcPct val="110000"/>
              </a:lnSpc>
            </a:pPr>
            <a:r>
              <a:rPr lang="en-GB" altLang="ca-ES" sz="4500" b="1" dirty="0">
                <a:solidFill>
                  <a:prstClr val="black"/>
                </a:solidFill>
                <a:latin typeface="Cambria" panose="02040503050406030204" pitchFamily="18" charset="0"/>
                <a:cs typeface="Arial" panose="020B0604020202020204" pitchFamily="34" charset="0"/>
              </a:rPr>
              <a:t>Scorpion Balance Board</a:t>
            </a:r>
            <a:endParaRPr lang="en-GB" altLang="ca-ES" sz="4500" dirty="0">
              <a:solidFill>
                <a:prstClr val="black"/>
              </a:solidFill>
              <a:latin typeface="Cambria" panose="02040503050406030204" pitchFamily="18" charset="0"/>
              <a:cs typeface="Arial" panose="020B0604020202020204" pitchFamily="34" charset="0"/>
            </a:endParaRPr>
          </a:p>
        </p:txBody>
      </p:sp>
      <p:sp>
        <p:nvSpPr>
          <p:cNvPr id="9" name="Título 1"/>
          <p:cNvSpPr txBox="1">
            <a:spLocks/>
          </p:cNvSpPr>
          <p:nvPr userDrawn="1"/>
        </p:nvSpPr>
        <p:spPr>
          <a:xfrm>
            <a:off x="250825" y="238125"/>
            <a:ext cx="8642350" cy="1438275"/>
          </a:xfrm>
          <a:prstGeom prst="rect">
            <a:avLst/>
          </a:prstGeom>
          <a:solidFill>
            <a:srgbClr val="C00021"/>
          </a:solidFill>
          <a:ln>
            <a:noFill/>
          </a:ln>
        </p:spPr>
        <p:txBody>
          <a:bodyPr lIns="216000"/>
          <a:lstStyle>
            <a:lvl1pPr algn="l" defTabSz="457200" rtl="0" eaLnBrk="0" fontAlgn="base" hangingPunct="0">
              <a:spcBef>
                <a:spcPct val="0"/>
              </a:spcBef>
              <a:spcAft>
                <a:spcPct val="0"/>
              </a:spcAft>
              <a:defRPr sz="4500" b="1" i="0" kern="1200" spc="0">
                <a:solidFill>
                  <a:schemeClr val="bg1"/>
                </a:solidFill>
                <a:latin typeface="Arial"/>
                <a:ea typeface="ＭＳ Ｐゴシック" pitchFamily="-65" charset="-128"/>
                <a:cs typeface="Arial"/>
              </a:defRPr>
            </a:lvl1pPr>
            <a:lvl2pPr algn="ctr" defTabSz="457200" rtl="0" eaLnBrk="0" fontAlgn="base" hangingPunct="0">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kkurat" pitchFamily="-65" charset="0"/>
                <a:ea typeface="ＭＳ Ｐゴシック" pitchFamily="-65" charset="-128"/>
                <a:cs typeface="ＭＳ Ｐゴシック" pitchFamily="-65" charset="-128"/>
              </a:defRPr>
            </a:lvl9pPr>
          </a:lstStyle>
          <a:p>
            <a:pPr>
              <a:defRPr/>
            </a:pPr>
            <a:endParaRPr lang="es-ES_tradnl" dirty="0">
              <a:solidFill>
                <a:prstClr val="white"/>
              </a:solidFill>
            </a:endParaRPr>
          </a:p>
        </p:txBody>
      </p:sp>
      <p:pic>
        <p:nvPicPr>
          <p:cNvPr id="11" name="Imagen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0700" y="455613"/>
            <a:ext cx="2371725"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 name="Conector recto 3"/>
          <p:cNvCxnSpPr/>
          <p:nvPr userDrawn="1"/>
        </p:nvCxnSpPr>
        <p:spPr>
          <a:xfrm>
            <a:off x="250825" y="6097588"/>
            <a:ext cx="8642350"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Marcador de pie de página 2"/>
          <p:cNvSpPr txBox="1">
            <a:spLocks/>
          </p:cNvSpPr>
          <p:nvPr userDrawn="1"/>
        </p:nvSpPr>
        <p:spPr>
          <a:xfrm>
            <a:off x="6454775" y="6188075"/>
            <a:ext cx="2438400" cy="365125"/>
          </a:xfrm>
          <a:prstGeom prst="rect">
            <a:avLst/>
          </a:prstGeom>
        </p:spPr>
        <p:txBody>
          <a:bodyPr lIns="144000" tIns="0" rIns="0" bIns="0"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cs typeface="ＭＳ Ｐゴシック" charset="0"/>
              </a:defRPr>
            </a:lvl2pPr>
            <a:lvl3pPr eaLnBrk="0" hangingPunct="0">
              <a:defRPr sz="2400">
                <a:solidFill>
                  <a:schemeClr val="tx1"/>
                </a:solidFill>
                <a:latin typeface="Arial" charset="0"/>
                <a:ea typeface="ＭＳ Ｐゴシック" charset="0"/>
                <a:cs typeface="ＭＳ Ｐゴシック" charset="0"/>
              </a:defRPr>
            </a:lvl3pPr>
            <a:lvl4pPr eaLnBrk="0" hangingPunct="0">
              <a:defRPr sz="2400">
                <a:solidFill>
                  <a:schemeClr val="tx1"/>
                </a:solidFill>
                <a:latin typeface="Arial" charset="0"/>
                <a:ea typeface="ＭＳ Ｐゴシック" charset="0"/>
                <a:cs typeface="ＭＳ Ｐゴシック" charset="0"/>
              </a:defRPr>
            </a:lvl4pPr>
            <a:lvl5pPr eaLnBrk="0" hangingPunct="0">
              <a:defRPr sz="2400">
                <a:solidFill>
                  <a:schemeClr val="tx1"/>
                </a:solidFill>
                <a:latin typeface="Arial"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r" eaLnBrk="1" hangingPunct="1">
              <a:defRPr/>
            </a:pPr>
            <a:r>
              <a:rPr lang="es-ES_tradnl" sz="2800" b="1" dirty="0">
                <a:solidFill>
                  <a:srgbClr val="000000"/>
                </a:solidFill>
                <a:latin typeface="Cambria" panose="02040503050406030204" pitchFamily="18" charset="0"/>
              </a:rPr>
              <a:t>www.uvic.cat</a:t>
            </a:r>
          </a:p>
        </p:txBody>
      </p:sp>
      <p:sp>
        <p:nvSpPr>
          <p:cNvPr id="14" name="Rectángulo 21"/>
          <p:cNvSpPr/>
          <p:nvPr userDrawn="1"/>
        </p:nvSpPr>
        <p:spPr>
          <a:xfrm>
            <a:off x="3657600" y="437187"/>
            <a:ext cx="5029200" cy="400110"/>
          </a:xfrm>
          <a:prstGeom prst="rect">
            <a:avLst/>
          </a:prstGeom>
        </p:spPr>
        <p:txBody>
          <a:bodyPr wrap="square">
            <a:spAutoFit/>
          </a:bodyPr>
          <a:lstStyle/>
          <a:p>
            <a:pPr>
              <a:defRPr/>
            </a:pPr>
            <a:r>
              <a:rPr lang="ca-ES" sz="2000" b="1" dirty="0">
                <a:solidFill>
                  <a:prstClr val="white"/>
                </a:solidFill>
                <a:latin typeface="Cambria" panose="02040503050406030204" pitchFamily="18" charset="0"/>
                <a:cs typeface="Arial" panose="020B0604020202020204" pitchFamily="34" charset="0"/>
              </a:rPr>
              <a:t>INTEGRATED PROJECTS II</a:t>
            </a:r>
          </a:p>
        </p:txBody>
      </p:sp>
      <p:sp>
        <p:nvSpPr>
          <p:cNvPr id="2" name="CuadroTexto 1"/>
          <p:cNvSpPr txBox="1"/>
          <p:nvPr userDrawn="1"/>
        </p:nvSpPr>
        <p:spPr>
          <a:xfrm>
            <a:off x="3657600" y="896035"/>
            <a:ext cx="4191000" cy="323165"/>
          </a:xfrm>
          <a:prstGeom prst="rect">
            <a:avLst/>
          </a:prstGeom>
          <a:noFill/>
        </p:spPr>
        <p:txBody>
          <a:bodyPr wrap="square" rtlCol="0">
            <a:spAutoFit/>
          </a:bodyPr>
          <a:lstStyle/>
          <a:p>
            <a:r>
              <a:rPr lang="en-GB" sz="1500" dirty="0">
                <a:solidFill>
                  <a:prstClr val="white"/>
                </a:solidFill>
                <a:latin typeface="Cambria" panose="02040503050406030204" pitchFamily="18" charset="0"/>
                <a:cs typeface="Arial" panose="020B0604020202020204" pitchFamily="34" charset="0"/>
              </a:rPr>
              <a:t>Bachelor Degree in Mechatronics</a:t>
            </a:r>
          </a:p>
        </p:txBody>
      </p:sp>
    </p:spTree>
    <p:extLst>
      <p:ext uri="{BB962C8B-B14F-4D97-AF65-F5344CB8AC3E}">
        <p14:creationId xmlns:p14="http://schemas.microsoft.com/office/powerpoint/2010/main" val="814095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0825" y="1295401"/>
            <a:ext cx="8642349" cy="4648200"/>
          </a:xfrm>
          <a:prstGeom prst="rect">
            <a:avLst/>
          </a:prstGeom>
        </p:spPr>
        <p:txBody>
          <a:bodyPr/>
          <a:lstStyle>
            <a:lvl1pPr algn="just">
              <a:defRPr sz="2400" b="1" baseline="0">
                <a:latin typeface="Cambria" panose="02040503050406030204" pitchFamily="18" charset="0"/>
                <a:cs typeface="Arial" pitchFamily="34" charset="0"/>
              </a:defRPr>
            </a:lvl1pPr>
            <a:lvl2pPr algn="just">
              <a:defRPr sz="2000" baseline="0">
                <a:latin typeface="Cambria" panose="02040503050406030204" pitchFamily="18" charset="0"/>
                <a:cs typeface="Arial" pitchFamily="34" charset="0"/>
              </a:defRPr>
            </a:lvl2pPr>
            <a:lvl3pPr algn="just">
              <a:defRPr sz="1800" baseline="0">
                <a:latin typeface="Cambria" panose="02040503050406030204" pitchFamily="18" charset="0"/>
                <a:cs typeface="Arial" pitchFamily="34" charset="0"/>
              </a:defRPr>
            </a:lvl3pPr>
            <a:lvl4pPr algn="just">
              <a:defRPr sz="1600" baseline="0">
                <a:latin typeface="Cambria" panose="02040503050406030204" pitchFamily="18" charset="0"/>
                <a:cs typeface="Arial" pitchFamily="34" charset="0"/>
              </a:defRPr>
            </a:lvl4pPr>
            <a:lvl5pPr algn="just">
              <a:defRPr sz="1600" baseline="0">
                <a:latin typeface="Cambria" panose="02040503050406030204" pitchFamily="18" charset="0"/>
                <a:cs typeface="Arial" pitchFamily="34" charset="0"/>
              </a:defRPr>
            </a:lvl5pPr>
            <a:lvl6pPr>
              <a:defRPr sz="1600">
                <a:latin typeface="Arial" panose="020B0604020202020204" pitchFamily="34" charset="0"/>
              </a:defRPr>
            </a:lvl6pPr>
          </a:lstStyle>
          <a:p>
            <a:pPr lvl="0"/>
            <a:r>
              <a:rPr lang="ca-ES" noProof="0" dirty="0"/>
              <a:t>2.1. Graus de llibertat (GL)</a:t>
            </a:r>
          </a:p>
          <a:p>
            <a:pPr lvl="1"/>
            <a:r>
              <a:rPr lang="ca-ES" noProof="0" dirty="0" err="1"/>
              <a:t>Second</a:t>
            </a:r>
            <a:r>
              <a:rPr lang="ca-ES" noProof="0" dirty="0"/>
              <a:t> </a:t>
            </a:r>
            <a:r>
              <a:rPr lang="ca-ES" noProof="0" dirty="0" err="1"/>
              <a:t>level</a:t>
            </a:r>
            <a:endParaRPr lang="ca-ES" noProof="0" dirty="0"/>
          </a:p>
          <a:p>
            <a:pPr lvl="2"/>
            <a:r>
              <a:rPr lang="ca-ES" noProof="0" dirty="0" err="1"/>
              <a:t>Third</a:t>
            </a:r>
            <a:r>
              <a:rPr lang="ca-ES" noProof="0" dirty="0"/>
              <a:t> </a:t>
            </a:r>
            <a:r>
              <a:rPr lang="ca-ES" noProof="0" dirty="0" err="1"/>
              <a:t>level</a:t>
            </a:r>
            <a:endParaRPr lang="ca-ES" noProof="0" dirty="0"/>
          </a:p>
          <a:p>
            <a:pPr lvl="3"/>
            <a:r>
              <a:rPr lang="ca-ES" noProof="0" dirty="0" err="1"/>
              <a:t>Fourth</a:t>
            </a:r>
            <a:r>
              <a:rPr lang="ca-ES" noProof="0" dirty="0"/>
              <a:t> </a:t>
            </a:r>
            <a:r>
              <a:rPr lang="ca-ES" noProof="0" dirty="0" err="1"/>
              <a:t>level</a:t>
            </a:r>
            <a:endParaRPr lang="ca-ES" noProof="0" dirty="0"/>
          </a:p>
          <a:p>
            <a:pPr lvl="4"/>
            <a:r>
              <a:rPr lang="ca-ES" noProof="0" dirty="0" err="1"/>
              <a:t>Fifth</a:t>
            </a:r>
            <a:r>
              <a:rPr lang="ca-ES" noProof="0" dirty="0"/>
              <a:t> </a:t>
            </a:r>
            <a:r>
              <a:rPr lang="ca-ES" noProof="0" dirty="0" err="1"/>
              <a:t>level</a:t>
            </a:r>
            <a:endParaRPr lang="ca-ES" noProof="0" dirty="0"/>
          </a:p>
          <a:p>
            <a:pPr lvl="5"/>
            <a:endParaRPr lang="ca-ES" noProof="0" dirty="0"/>
          </a:p>
        </p:txBody>
      </p:sp>
      <p:cxnSp>
        <p:nvCxnSpPr>
          <p:cNvPr id="17" name="Conector recto 3"/>
          <p:cNvCxnSpPr/>
          <p:nvPr userDrawn="1"/>
        </p:nvCxnSpPr>
        <p:spPr>
          <a:xfrm>
            <a:off x="250825" y="6097588"/>
            <a:ext cx="8642350" cy="1587"/>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Marcador de número de diapositiva 3"/>
          <p:cNvSpPr>
            <a:spLocks noGrp="1"/>
          </p:cNvSpPr>
          <p:nvPr>
            <p:ph type="sldNum" sz="quarter" idx="19"/>
          </p:nvPr>
        </p:nvSpPr>
        <p:spPr>
          <a:xfrm>
            <a:off x="8229600" y="6286767"/>
            <a:ext cx="663575" cy="365125"/>
          </a:xfrm>
          <a:prstGeom prst="rect">
            <a:avLst/>
          </a:prstGeom>
        </p:spPr>
        <p:txBody>
          <a:bodyPr vert="horz" wrap="square" lIns="0" tIns="0" rIns="0" bIns="0" numCol="1" anchor="t" anchorCtr="0" compatLnSpc="1">
            <a:prstTxWarp prst="textNoShape">
              <a:avLst/>
            </a:prstTxWarp>
          </a:bodyPr>
          <a:lstStyle>
            <a:lvl1pPr algn="r">
              <a:defRPr sz="2000">
                <a:solidFill>
                  <a:schemeClr val="tx1"/>
                </a:solidFill>
                <a:latin typeface="Cambria" panose="02040503050406030204" pitchFamily="18" charset="0"/>
                <a:cs typeface="Arial" pitchFamily="34" charset="0"/>
              </a:defRPr>
            </a:lvl1pPr>
          </a:lstStyle>
          <a:p>
            <a:fld id="{C012C5EA-310D-4DE6-B5A5-1CCAE55C8B66}" type="slidenum">
              <a:rPr lang="es-ES_tradnl" altLang="es-ES" smtClean="0">
                <a:solidFill>
                  <a:prstClr val="black"/>
                </a:solidFill>
              </a:rPr>
              <a:pPr/>
              <a:t>‹Nº›</a:t>
            </a:fld>
            <a:endParaRPr lang="es-ES_tradnl" altLang="es-ES" dirty="0">
              <a:solidFill>
                <a:prstClr val="black"/>
              </a:solidFill>
            </a:endParaRPr>
          </a:p>
        </p:txBody>
      </p:sp>
      <p:sp>
        <p:nvSpPr>
          <p:cNvPr id="8" name="Título 1"/>
          <p:cNvSpPr txBox="1">
            <a:spLocks/>
          </p:cNvSpPr>
          <p:nvPr userDrawn="1"/>
        </p:nvSpPr>
        <p:spPr>
          <a:xfrm>
            <a:off x="273685" y="243000"/>
            <a:ext cx="8641715" cy="900000"/>
          </a:xfrm>
          <a:prstGeom prst="rect">
            <a:avLst/>
          </a:prstGeom>
          <a:solidFill>
            <a:srgbClr val="C00021"/>
          </a:solidFill>
          <a:ln>
            <a:noFill/>
          </a:ln>
        </p:spPr>
        <p:txBody>
          <a:bodyPr vert="horz" lIns="216000" tIns="45720" rIns="91440" bIns="45720" rtlCol="0" anchor="ctr">
            <a:noAutofit/>
          </a:bodyPr>
          <a:lstStyle>
            <a:lvl1pPr algn="l" defTabSz="914400" rtl="0" eaLnBrk="1" latinLnBrk="0" hangingPunct="1">
              <a:spcBef>
                <a:spcPct val="0"/>
              </a:spcBef>
              <a:buNone/>
              <a:defRPr sz="2400" b="1" kern="1200" spc="0">
                <a:solidFill>
                  <a:schemeClr val="bg1"/>
                </a:solidFill>
                <a:latin typeface="Euclid" panose="02020503060505020303" pitchFamily="18" charset="0"/>
                <a:ea typeface="+mj-ea"/>
                <a:cs typeface="Euclid" panose="02020503060505020303" pitchFamily="18" charset="0"/>
              </a:defRPr>
            </a:lvl1pPr>
          </a:lstStyle>
          <a:p>
            <a:r>
              <a:rPr lang="en-GB" sz="3200" dirty="0">
                <a:solidFill>
                  <a:prstClr val="white"/>
                </a:solidFill>
                <a:latin typeface="Cambria" panose="02040503050406030204" pitchFamily="18" charset="0"/>
                <a:cs typeface="Arial" panose="020B0604020202020204" pitchFamily="34" charset="0"/>
              </a:rPr>
              <a:t>Final presentation</a:t>
            </a:r>
          </a:p>
        </p:txBody>
      </p:sp>
      <p:pic>
        <p:nvPicPr>
          <p:cNvPr id="14" name="Imagen 7" descr="UVIC UCC.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0825" y="6228823"/>
            <a:ext cx="1106488" cy="481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Conector recto 14"/>
          <p:cNvCxnSpPr/>
          <p:nvPr userDrawn="1"/>
        </p:nvCxnSpPr>
        <p:spPr>
          <a:xfrm rot="5400000">
            <a:off x="1875632" y="6468535"/>
            <a:ext cx="365125" cy="1588"/>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Conector recto 15"/>
          <p:cNvCxnSpPr/>
          <p:nvPr userDrawn="1"/>
        </p:nvCxnSpPr>
        <p:spPr>
          <a:xfrm rot="5400000">
            <a:off x="4618831" y="6468535"/>
            <a:ext cx="365125" cy="1588"/>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Conector recto 19"/>
          <p:cNvCxnSpPr/>
          <p:nvPr userDrawn="1"/>
        </p:nvCxnSpPr>
        <p:spPr>
          <a:xfrm rot="5400000">
            <a:off x="8124031" y="6468535"/>
            <a:ext cx="365125" cy="1588"/>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Conector recto 20"/>
          <p:cNvCxnSpPr/>
          <p:nvPr userDrawn="1"/>
        </p:nvCxnSpPr>
        <p:spPr>
          <a:xfrm rot="5400000">
            <a:off x="7209631" y="6468535"/>
            <a:ext cx="365125" cy="1588"/>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CuadroTexto 3"/>
          <p:cNvSpPr txBox="1"/>
          <p:nvPr userDrawn="1"/>
        </p:nvSpPr>
        <p:spPr>
          <a:xfrm>
            <a:off x="2119313" y="6253886"/>
            <a:ext cx="2605087" cy="430887"/>
          </a:xfrm>
          <a:prstGeom prst="rect">
            <a:avLst/>
          </a:prstGeom>
          <a:noFill/>
        </p:spPr>
        <p:txBody>
          <a:bodyPr wrap="square" rtlCol="0">
            <a:spAutoFit/>
          </a:bodyPr>
          <a:lstStyle/>
          <a:p>
            <a:pPr algn="ctr"/>
            <a:r>
              <a:rPr lang="en-GB" sz="1100" b="1" dirty="0">
                <a:solidFill>
                  <a:prstClr val="black"/>
                </a:solidFill>
                <a:latin typeface="Cambria" panose="02040503050406030204" pitchFamily="18" charset="0"/>
                <a:cs typeface="Arial" panose="020B0604020202020204" pitchFamily="34" charset="0"/>
              </a:rPr>
              <a:t>Bachelor Degree in Mechatronics</a:t>
            </a:r>
          </a:p>
          <a:p>
            <a:pPr algn="ctr"/>
            <a:r>
              <a:rPr lang="en-GB" sz="1100" b="1" dirty="0">
                <a:solidFill>
                  <a:prstClr val="black"/>
                </a:solidFill>
                <a:latin typeface="Cambria" panose="02040503050406030204" pitchFamily="18" charset="0"/>
                <a:cs typeface="Arial" panose="020B0604020202020204" pitchFamily="34" charset="0"/>
              </a:rPr>
              <a:t>Integrated Projects II</a:t>
            </a:r>
            <a:endParaRPr lang="en-GB" sz="1100" dirty="0">
              <a:solidFill>
                <a:prstClr val="black"/>
              </a:solidFill>
              <a:latin typeface="Cambria" panose="02040503050406030204" pitchFamily="18" charset="0"/>
              <a:cs typeface="Arial" panose="020B0604020202020204" pitchFamily="34" charset="0"/>
            </a:endParaRPr>
          </a:p>
        </p:txBody>
      </p:sp>
      <p:sp>
        <p:nvSpPr>
          <p:cNvPr id="22" name="CuadroTexto 21"/>
          <p:cNvSpPr txBox="1"/>
          <p:nvPr userDrawn="1"/>
        </p:nvSpPr>
        <p:spPr>
          <a:xfrm>
            <a:off x="4878388" y="6346219"/>
            <a:ext cx="2436812" cy="246221"/>
          </a:xfrm>
          <a:prstGeom prst="rect">
            <a:avLst/>
          </a:prstGeom>
          <a:noFill/>
        </p:spPr>
        <p:txBody>
          <a:bodyPr wrap="square" rtlCol="0">
            <a:spAutoFit/>
          </a:bodyPr>
          <a:lstStyle/>
          <a:p>
            <a:pPr algn="ctr"/>
            <a:r>
              <a:rPr lang="en-GB" sz="1000" dirty="0">
                <a:solidFill>
                  <a:prstClr val="black"/>
                </a:solidFill>
                <a:latin typeface="Cambria" panose="02040503050406030204" pitchFamily="18" charset="0"/>
                <a:cs typeface="Arial" panose="020B0604020202020204" pitchFamily="34" charset="0"/>
              </a:rPr>
              <a:t>Project Name</a:t>
            </a:r>
          </a:p>
        </p:txBody>
      </p:sp>
      <p:sp>
        <p:nvSpPr>
          <p:cNvPr id="23" name="CuadroTexto 22"/>
          <p:cNvSpPr txBox="1"/>
          <p:nvPr userDrawn="1"/>
        </p:nvSpPr>
        <p:spPr>
          <a:xfrm>
            <a:off x="7477537" y="6338524"/>
            <a:ext cx="762000" cy="261610"/>
          </a:xfrm>
          <a:prstGeom prst="rect">
            <a:avLst/>
          </a:prstGeom>
          <a:noFill/>
        </p:spPr>
        <p:txBody>
          <a:bodyPr wrap="square" rtlCol="0">
            <a:spAutoFit/>
          </a:bodyPr>
          <a:lstStyle/>
          <a:p>
            <a:pPr algn="ctr"/>
            <a:r>
              <a:rPr lang="en-GB" sz="1100" dirty="0">
                <a:solidFill>
                  <a:prstClr val="black"/>
                </a:solidFill>
                <a:latin typeface="Cambria" panose="02040503050406030204" pitchFamily="18" charset="0"/>
                <a:cs typeface="Arial" panose="020B0604020202020204" pitchFamily="34" charset="0"/>
              </a:rPr>
              <a:t>Date</a:t>
            </a:r>
          </a:p>
        </p:txBody>
      </p:sp>
    </p:spTree>
    <p:extLst>
      <p:ext uri="{BB962C8B-B14F-4D97-AF65-F5344CB8AC3E}">
        <p14:creationId xmlns:p14="http://schemas.microsoft.com/office/powerpoint/2010/main" val="3181783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506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16D883-6F13-42D2-9578-079EA7DB9C8F}" type="datetime1">
              <a:rPr lang="en-US" smtClean="0">
                <a:solidFill>
                  <a:prstClr val="black">
                    <a:tint val="75000"/>
                  </a:prstClr>
                </a:solidFill>
              </a:rPr>
              <a:pPr/>
              <a:t>6/3/2023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42230331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instructable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uvic.cat/biblioteca/guia-elaborar-citacions-bibliografique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18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1"/>
            <a:ext cx="8642349" cy="558451"/>
          </a:xfrm>
        </p:spPr>
        <p:txBody>
          <a:bodyPr>
            <a:normAutofit/>
          </a:bodyPr>
          <a:lstStyle/>
          <a:p>
            <a:r>
              <a:rPr lang="en-GB" dirty="0"/>
              <a:t>In the programming domain:</a:t>
            </a:r>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10</a:t>
            </a:fld>
            <a:endParaRPr lang="es-ES_tradnl" altLang="es-ES" dirty="0"/>
          </a:p>
        </p:txBody>
      </p:sp>
    </p:spTree>
    <p:extLst>
      <p:ext uri="{BB962C8B-B14F-4D97-AF65-F5344CB8AC3E}">
        <p14:creationId xmlns:p14="http://schemas.microsoft.com/office/powerpoint/2010/main" val="1205201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1"/>
            <a:ext cx="8642349" cy="1097070"/>
          </a:xfrm>
        </p:spPr>
        <p:txBody>
          <a:bodyPr>
            <a:normAutofit/>
          </a:bodyPr>
          <a:lstStyle/>
          <a:p>
            <a:r>
              <a:rPr lang="en-GB" dirty="0"/>
              <a:t>Budget:</a:t>
            </a:r>
          </a:p>
          <a:p>
            <a:pPr lvl="1"/>
            <a:r>
              <a:rPr lang="en-US" spc="-1" dirty="0">
                <a:solidFill>
                  <a:srgbClr val="000000"/>
                </a:solidFill>
                <a:latin typeface="Cambria"/>
              </a:rPr>
              <a:t>Budget of materials</a:t>
            </a:r>
            <a:endParaRPr lang="en-GB" dirty="0"/>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11</a:t>
            </a:fld>
            <a:endParaRPr lang="es-ES_tradnl" altLang="es-ES" dirty="0"/>
          </a:p>
        </p:txBody>
      </p:sp>
      <p:graphicFrame>
        <p:nvGraphicFramePr>
          <p:cNvPr id="4" name="Tabla 3">
            <a:extLst>
              <a:ext uri="{FF2B5EF4-FFF2-40B4-BE49-F238E27FC236}">
                <a16:creationId xmlns:a16="http://schemas.microsoft.com/office/drawing/2014/main" id="{FF5610BA-D16F-CE02-0537-C29F93369536}"/>
              </a:ext>
            </a:extLst>
          </p:cNvPr>
          <p:cNvGraphicFramePr>
            <a:graphicFrameLocks noGrp="1"/>
          </p:cNvGraphicFramePr>
          <p:nvPr>
            <p:extLst>
              <p:ext uri="{D42A27DB-BD31-4B8C-83A1-F6EECF244321}">
                <p14:modId xmlns:p14="http://schemas.microsoft.com/office/powerpoint/2010/main" val="3175976364"/>
              </p:ext>
            </p:extLst>
          </p:nvPr>
        </p:nvGraphicFramePr>
        <p:xfrm>
          <a:off x="1464588" y="2292263"/>
          <a:ext cx="5939251" cy="3170123"/>
        </p:xfrm>
        <a:graphic>
          <a:graphicData uri="http://schemas.openxmlformats.org/drawingml/2006/table">
            <a:tbl>
              <a:tblPr firstRow="1" firstCol="1" bandRow="1">
                <a:tableStyleId>{5C22544A-7EE6-4342-B048-85BDC9FD1C3A}</a:tableStyleId>
              </a:tblPr>
              <a:tblGrid>
                <a:gridCol w="1693223">
                  <a:extLst>
                    <a:ext uri="{9D8B030D-6E8A-4147-A177-3AD203B41FA5}">
                      <a16:colId xmlns:a16="http://schemas.microsoft.com/office/drawing/2014/main" val="3862775701"/>
                    </a:ext>
                  </a:extLst>
                </a:gridCol>
                <a:gridCol w="1221840">
                  <a:extLst>
                    <a:ext uri="{9D8B030D-6E8A-4147-A177-3AD203B41FA5}">
                      <a16:colId xmlns:a16="http://schemas.microsoft.com/office/drawing/2014/main" val="3283840024"/>
                    </a:ext>
                  </a:extLst>
                </a:gridCol>
                <a:gridCol w="3024188">
                  <a:extLst>
                    <a:ext uri="{9D8B030D-6E8A-4147-A177-3AD203B41FA5}">
                      <a16:colId xmlns:a16="http://schemas.microsoft.com/office/drawing/2014/main" val="3192166588"/>
                    </a:ext>
                  </a:extLst>
                </a:gridCol>
              </a:tblGrid>
              <a:tr h="284218">
                <a:tc gridSpan="3">
                  <a:txBody>
                    <a:bodyPr/>
                    <a:lstStyle/>
                    <a:p>
                      <a:pPr algn="ctr">
                        <a:lnSpc>
                          <a:spcPct val="107000"/>
                        </a:lnSpc>
                        <a:spcAft>
                          <a:spcPts val="800"/>
                        </a:spcAft>
                      </a:pPr>
                      <a:r>
                        <a:rPr lang="en-US" sz="1100">
                          <a:effectLst/>
                        </a:rPr>
                        <a:t>MATERIAL PRICE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hMerge="1">
                  <a:txBody>
                    <a:bodyPr/>
                    <a:lstStyle/>
                    <a:p>
                      <a:endParaRPr lang="ca-ES"/>
                    </a:p>
                  </a:txBody>
                  <a:tcPr/>
                </a:tc>
                <a:tc hMerge="1">
                  <a:txBody>
                    <a:bodyPr/>
                    <a:lstStyle/>
                    <a:p>
                      <a:endParaRPr lang="ca-ES"/>
                    </a:p>
                  </a:txBody>
                  <a:tcPr/>
                </a:tc>
                <a:extLst>
                  <a:ext uri="{0D108BD9-81ED-4DB2-BD59-A6C34878D82A}">
                    <a16:rowId xmlns:a16="http://schemas.microsoft.com/office/drawing/2014/main" val="791649786"/>
                  </a:ext>
                </a:extLst>
              </a:tr>
              <a:tr h="262355">
                <a:tc>
                  <a:txBody>
                    <a:bodyPr/>
                    <a:lstStyle/>
                    <a:p>
                      <a:pPr algn="r">
                        <a:lnSpc>
                          <a:spcPct val="107000"/>
                        </a:lnSpc>
                        <a:spcAft>
                          <a:spcPts val="800"/>
                        </a:spcAft>
                      </a:pPr>
                      <a:r>
                        <a:rPr lang="en-US" sz="1100">
                          <a:effectLst/>
                        </a:rPr>
                        <a:t>PRICE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QUANTITY</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MATERIAL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211324745"/>
                  </a:ext>
                </a:extLst>
              </a:tr>
              <a:tr h="262355">
                <a:tc>
                  <a:txBody>
                    <a:bodyPr/>
                    <a:lstStyle/>
                    <a:p>
                      <a:pPr>
                        <a:lnSpc>
                          <a:spcPct val="107000"/>
                        </a:lnSpc>
                        <a:spcAft>
                          <a:spcPts val="800"/>
                        </a:spcAft>
                      </a:pPr>
                      <a:r>
                        <a:rPr lang="en-US" sz="1100">
                          <a:effectLst/>
                        </a:rPr>
                        <a:t>             59,45 €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RASPBERRY PI 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042650243"/>
                  </a:ext>
                </a:extLst>
              </a:tr>
              <a:tr h="262355">
                <a:tc>
                  <a:txBody>
                    <a:bodyPr/>
                    <a:lstStyle/>
                    <a:p>
                      <a:pPr>
                        <a:lnSpc>
                          <a:spcPct val="107000"/>
                        </a:lnSpc>
                        <a:spcAft>
                          <a:spcPts val="800"/>
                        </a:spcAft>
                      </a:pPr>
                      <a:r>
                        <a:rPr lang="en-US" sz="1100">
                          <a:effectLst/>
                        </a:rPr>
                        <a:t>             31,70 €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RASPBERRY PI 3 CAMERA</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89726590"/>
                  </a:ext>
                </a:extLst>
              </a:tr>
              <a:tr h="262355">
                <a:tc>
                  <a:txBody>
                    <a:bodyPr/>
                    <a:lstStyle/>
                    <a:p>
                      <a:pPr>
                        <a:lnSpc>
                          <a:spcPct val="107000"/>
                        </a:lnSpc>
                        <a:spcAft>
                          <a:spcPts val="800"/>
                        </a:spcAft>
                      </a:pPr>
                      <a:r>
                        <a:rPr lang="en-US" sz="1100">
                          <a:effectLst/>
                        </a:rPr>
                        <a:t>                6,99 €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SD CARD for Raspberry PI 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415592477"/>
                  </a:ext>
                </a:extLst>
              </a:tr>
              <a:tr h="262355">
                <a:tc>
                  <a:txBody>
                    <a:bodyPr/>
                    <a:lstStyle/>
                    <a:p>
                      <a:pPr>
                        <a:lnSpc>
                          <a:spcPct val="107000"/>
                        </a:lnSpc>
                        <a:spcAft>
                          <a:spcPts val="800"/>
                        </a:spcAft>
                      </a:pPr>
                      <a:r>
                        <a:rPr lang="en-US" sz="1100">
                          <a:effectLst/>
                        </a:rPr>
                        <a:t>             27,54 €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CARDAN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068039142"/>
                  </a:ext>
                </a:extLst>
              </a:tr>
              <a:tr h="262355">
                <a:tc>
                  <a:txBody>
                    <a:bodyPr/>
                    <a:lstStyle/>
                    <a:p>
                      <a:pPr>
                        <a:lnSpc>
                          <a:spcPct val="107000"/>
                        </a:lnSpc>
                        <a:spcAft>
                          <a:spcPts val="800"/>
                        </a:spcAft>
                      </a:pPr>
                      <a:r>
                        <a:rPr lang="en-US" sz="1100">
                          <a:effectLst/>
                        </a:rPr>
                        <a:t>             16,88 €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DC Motors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904285206"/>
                  </a:ext>
                </a:extLst>
              </a:tr>
              <a:tr h="262355">
                <a:tc>
                  <a:txBody>
                    <a:bodyPr/>
                    <a:lstStyle/>
                    <a:p>
                      <a:pPr>
                        <a:lnSpc>
                          <a:spcPct val="107000"/>
                        </a:lnSpc>
                        <a:spcAft>
                          <a:spcPts val="800"/>
                        </a:spcAft>
                      </a:pPr>
                      <a:r>
                        <a:rPr lang="en-US" sz="1100">
                          <a:effectLst/>
                        </a:rPr>
                        <a:t>                4,82 €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Metraquilat 250x250mm</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0322239"/>
                  </a:ext>
                </a:extLst>
              </a:tr>
              <a:tr h="262355">
                <a:tc>
                  <a:txBody>
                    <a:bodyPr/>
                    <a:lstStyle/>
                    <a:p>
                      <a:pPr>
                        <a:lnSpc>
                          <a:spcPct val="107000"/>
                        </a:lnSpc>
                        <a:spcAft>
                          <a:spcPts val="800"/>
                        </a:spcAft>
                      </a:pPr>
                      <a:r>
                        <a:rPr lang="en-US" sz="1100">
                          <a:effectLst/>
                        </a:rPr>
                        <a:t>             43,18 €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2</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Servos base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778078986"/>
                  </a:ext>
                </a:extLst>
              </a:tr>
              <a:tr h="262355">
                <a:tc>
                  <a:txBody>
                    <a:bodyPr/>
                    <a:lstStyle/>
                    <a:p>
                      <a:pPr>
                        <a:lnSpc>
                          <a:spcPct val="107000"/>
                        </a:lnSpc>
                        <a:spcAft>
                          <a:spcPts val="800"/>
                        </a:spcAft>
                      </a:pPr>
                      <a:r>
                        <a:rPr lang="en-US" sz="1100">
                          <a:effectLst/>
                        </a:rPr>
                        <a:t>                7,33 €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Arduino nano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644459487"/>
                  </a:ext>
                </a:extLst>
              </a:tr>
              <a:tr h="262355">
                <a:tc>
                  <a:txBody>
                    <a:bodyPr/>
                    <a:lstStyle/>
                    <a:p>
                      <a:pPr>
                        <a:lnSpc>
                          <a:spcPct val="107000"/>
                        </a:lnSpc>
                        <a:spcAft>
                          <a:spcPts val="800"/>
                        </a:spcAft>
                      </a:pPr>
                      <a:r>
                        <a:rPr lang="en-US" sz="1100">
                          <a:effectLst/>
                        </a:rPr>
                        <a:t>             50,00 €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Others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272027173"/>
                  </a:ext>
                </a:extLst>
              </a:tr>
              <a:tr h="262355">
                <a:tc>
                  <a:txBody>
                    <a:bodyPr/>
                    <a:lstStyle/>
                    <a:p>
                      <a:pPr>
                        <a:lnSpc>
                          <a:spcPct val="107000"/>
                        </a:lnSpc>
                        <a:spcAft>
                          <a:spcPts val="800"/>
                        </a:spcAft>
                      </a:pPr>
                      <a:r>
                        <a:rPr lang="en-US" sz="1100">
                          <a:effectLst/>
                        </a:rPr>
                        <a:t>           247,89 €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es-ES" sz="1100" dirty="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537187079"/>
                  </a:ext>
                </a:extLst>
              </a:tr>
            </a:tbl>
          </a:graphicData>
        </a:graphic>
      </p:graphicFrame>
      <p:sp>
        <p:nvSpPr>
          <p:cNvPr id="5" name="Rectangle 1">
            <a:extLst>
              <a:ext uri="{FF2B5EF4-FFF2-40B4-BE49-F238E27FC236}">
                <a16:creationId xmlns:a16="http://schemas.microsoft.com/office/drawing/2014/main" id="{D934E68D-E8F2-D9A4-4D72-DDF43EF0C82E}"/>
              </a:ext>
            </a:extLst>
          </p:cNvPr>
          <p:cNvSpPr>
            <a:spLocks noChangeArrowheads="1"/>
          </p:cNvSpPr>
          <p:nvPr/>
        </p:nvSpPr>
        <p:spPr bwMode="auto">
          <a:xfrm>
            <a:off x="1464588" y="2291470"/>
            <a:ext cx="12880303" cy="65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3318105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1"/>
            <a:ext cx="8642349" cy="1021914"/>
          </a:xfrm>
        </p:spPr>
        <p:txBody>
          <a:bodyPr>
            <a:normAutofit/>
          </a:bodyPr>
          <a:lstStyle/>
          <a:p>
            <a:r>
              <a:rPr lang="en-GB" dirty="0"/>
              <a:t>Budget:</a:t>
            </a:r>
          </a:p>
          <a:p>
            <a:pPr lvl="1"/>
            <a:r>
              <a:rPr lang="en-US" spc="-1" dirty="0">
                <a:solidFill>
                  <a:srgbClr val="000000"/>
                </a:solidFill>
                <a:latin typeface="Cambria"/>
              </a:rPr>
              <a:t>Hours and effort of team members in the project</a:t>
            </a:r>
          </a:p>
          <a:p>
            <a:pPr marL="0" indent="0">
              <a:buNone/>
            </a:pPr>
            <a:endParaRPr lang="en-GB" dirty="0"/>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12</a:t>
            </a:fld>
            <a:endParaRPr lang="es-ES_tradnl" altLang="es-ES" dirty="0"/>
          </a:p>
        </p:txBody>
      </p:sp>
      <p:graphicFrame>
        <p:nvGraphicFramePr>
          <p:cNvPr id="4" name="Tabla 3">
            <a:extLst>
              <a:ext uri="{FF2B5EF4-FFF2-40B4-BE49-F238E27FC236}">
                <a16:creationId xmlns:a16="http://schemas.microsoft.com/office/drawing/2014/main" id="{D9F9B067-FB20-2BC7-3A5E-BD5A7CE82B11}"/>
              </a:ext>
            </a:extLst>
          </p:cNvPr>
          <p:cNvGraphicFramePr>
            <a:graphicFrameLocks noGrp="1"/>
          </p:cNvGraphicFramePr>
          <p:nvPr>
            <p:extLst>
              <p:ext uri="{D42A27DB-BD31-4B8C-83A1-F6EECF244321}">
                <p14:modId xmlns:p14="http://schemas.microsoft.com/office/powerpoint/2010/main" val="1242801319"/>
              </p:ext>
            </p:extLst>
          </p:nvPr>
        </p:nvGraphicFramePr>
        <p:xfrm>
          <a:off x="707059" y="2542779"/>
          <a:ext cx="6595615" cy="2317320"/>
        </p:xfrm>
        <a:graphic>
          <a:graphicData uri="http://schemas.openxmlformats.org/drawingml/2006/table">
            <a:tbl>
              <a:tblPr firstRow="1" firstCol="1" bandRow="1">
                <a:tableStyleId>{5C22544A-7EE6-4342-B048-85BDC9FD1C3A}</a:tableStyleId>
              </a:tblPr>
              <a:tblGrid>
                <a:gridCol w="1429412">
                  <a:extLst>
                    <a:ext uri="{9D8B030D-6E8A-4147-A177-3AD203B41FA5}">
                      <a16:colId xmlns:a16="http://schemas.microsoft.com/office/drawing/2014/main" val="4148081440"/>
                    </a:ext>
                  </a:extLst>
                </a:gridCol>
                <a:gridCol w="438208">
                  <a:extLst>
                    <a:ext uri="{9D8B030D-6E8A-4147-A177-3AD203B41FA5}">
                      <a16:colId xmlns:a16="http://schemas.microsoft.com/office/drawing/2014/main" val="2984585983"/>
                    </a:ext>
                  </a:extLst>
                </a:gridCol>
                <a:gridCol w="3330382">
                  <a:extLst>
                    <a:ext uri="{9D8B030D-6E8A-4147-A177-3AD203B41FA5}">
                      <a16:colId xmlns:a16="http://schemas.microsoft.com/office/drawing/2014/main" val="2383027626"/>
                    </a:ext>
                  </a:extLst>
                </a:gridCol>
                <a:gridCol w="1397613">
                  <a:extLst>
                    <a:ext uri="{9D8B030D-6E8A-4147-A177-3AD203B41FA5}">
                      <a16:colId xmlns:a16="http://schemas.microsoft.com/office/drawing/2014/main" val="979348222"/>
                    </a:ext>
                  </a:extLst>
                </a:gridCol>
              </a:tblGrid>
              <a:tr h="313736">
                <a:tc gridSpan="3">
                  <a:txBody>
                    <a:bodyPr/>
                    <a:lstStyle/>
                    <a:p>
                      <a:pPr algn="ctr">
                        <a:lnSpc>
                          <a:spcPct val="107000"/>
                        </a:lnSpc>
                        <a:spcAft>
                          <a:spcPts val="800"/>
                        </a:spcAft>
                      </a:pPr>
                      <a:r>
                        <a:rPr lang="en-US" sz="1100" dirty="0">
                          <a:effectLst/>
                        </a:rPr>
                        <a:t>DEVELOPMENT WORK</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hMerge="1">
                  <a:txBody>
                    <a:bodyPr/>
                    <a:lstStyle/>
                    <a:p>
                      <a:endParaRPr lang="ca-ES"/>
                    </a:p>
                  </a:txBody>
                  <a:tcPr/>
                </a:tc>
                <a:tc hMerge="1">
                  <a:txBody>
                    <a:bodyPr/>
                    <a:lstStyle/>
                    <a:p>
                      <a:endParaRPr lang="ca-ES"/>
                    </a:p>
                  </a:txBody>
                  <a:tcPr/>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685149903"/>
                  </a:ext>
                </a:extLst>
              </a:tr>
              <a:tr h="555574">
                <a:tc>
                  <a:txBody>
                    <a:bodyPr/>
                    <a:lstStyle/>
                    <a:p>
                      <a:pPr algn="r">
                        <a:lnSpc>
                          <a:spcPct val="107000"/>
                        </a:lnSpc>
                        <a:spcAft>
                          <a:spcPts val="800"/>
                        </a:spcAft>
                      </a:pPr>
                      <a:r>
                        <a:rPr lang="en-US" sz="1100">
                          <a:effectLst/>
                        </a:rPr>
                        <a:t>PRICE</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HOURS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a:effectLst/>
                        </a:rPr>
                        <a:t>PERSON - FUNCTION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en-US" sz="1100">
                          <a:effectLst/>
                        </a:rPr>
                        <a:t>PRICE FUNCTION</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137103178"/>
                  </a:ext>
                </a:extLst>
              </a:tr>
              <a:tr h="289602">
                <a:tc>
                  <a:txBody>
                    <a:bodyPr/>
                    <a:lstStyle/>
                    <a:p>
                      <a:pPr algn="r">
                        <a:lnSpc>
                          <a:spcPct val="107000"/>
                        </a:lnSpc>
                        <a:spcAft>
                          <a:spcPts val="800"/>
                        </a:spcAft>
                      </a:pPr>
                      <a:r>
                        <a:rPr lang="en-US" sz="1100">
                          <a:effectLst/>
                        </a:rPr>
                        <a:t>4500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dirty="0">
                          <a:effectLst/>
                        </a:rPr>
                        <a:t>Hortense </a:t>
                      </a:r>
                      <a:r>
                        <a:rPr lang="en-US" sz="1100" dirty="0" err="1">
                          <a:effectLst/>
                        </a:rPr>
                        <a:t>Utuje</a:t>
                      </a:r>
                      <a:r>
                        <a:rPr lang="en-US" sz="1100" dirty="0">
                          <a:effectLst/>
                        </a:rPr>
                        <a:t> - Software development</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45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887927987"/>
                  </a:ext>
                </a:extLst>
              </a:tr>
              <a:tr h="289602">
                <a:tc>
                  <a:txBody>
                    <a:bodyPr/>
                    <a:lstStyle/>
                    <a:p>
                      <a:pPr algn="r">
                        <a:lnSpc>
                          <a:spcPct val="107000"/>
                        </a:lnSpc>
                        <a:spcAft>
                          <a:spcPts val="800"/>
                        </a:spcAft>
                      </a:pPr>
                      <a:r>
                        <a:rPr lang="en-US" sz="1100">
                          <a:effectLst/>
                        </a:rPr>
                        <a:t>4500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dirty="0">
                          <a:effectLst/>
                        </a:rPr>
                        <a:t>David </a:t>
                      </a:r>
                      <a:r>
                        <a:rPr lang="en-US" sz="1100" dirty="0" err="1">
                          <a:effectLst/>
                        </a:rPr>
                        <a:t>Pfaffenrod</a:t>
                      </a:r>
                      <a:r>
                        <a:rPr lang="en-US" sz="1100" dirty="0">
                          <a:effectLst/>
                        </a:rPr>
                        <a:t> - Technical engineer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45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363030725"/>
                  </a:ext>
                </a:extLst>
              </a:tr>
              <a:tr h="289602">
                <a:tc>
                  <a:txBody>
                    <a:bodyPr/>
                    <a:lstStyle/>
                    <a:p>
                      <a:pPr algn="r">
                        <a:lnSpc>
                          <a:spcPct val="107000"/>
                        </a:lnSpc>
                        <a:spcAft>
                          <a:spcPts val="800"/>
                        </a:spcAft>
                      </a:pPr>
                      <a:r>
                        <a:rPr lang="en-US" sz="1100">
                          <a:effectLst/>
                        </a:rPr>
                        <a:t>4600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dirty="0">
                          <a:effectLst/>
                        </a:rPr>
                        <a:t>Isaac Lenin Acevedo Bau - Product owner</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46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628608301"/>
                  </a:ext>
                </a:extLst>
              </a:tr>
              <a:tr h="289602">
                <a:tc>
                  <a:txBody>
                    <a:bodyPr/>
                    <a:lstStyle/>
                    <a:p>
                      <a:pPr algn="r">
                        <a:lnSpc>
                          <a:spcPct val="107000"/>
                        </a:lnSpc>
                        <a:spcAft>
                          <a:spcPts val="800"/>
                        </a:spcAft>
                      </a:pPr>
                      <a:r>
                        <a:rPr lang="en-US" sz="1100">
                          <a:effectLst/>
                        </a:rPr>
                        <a:t>4500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100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n-US" sz="1100" dirty="0">
                          <a:effectLst/>
                        </a:rPr>
                        <a:t>Aïda Calero Chicharro - Technical engineer </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en-US" sz="1100">
                          <a:effectLst/>
                        </a:rPr>
                        <a:t>45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410943809"/>
                  </a:ext>
                </a:extLst>
              </a:tr>
              <a:tr h="289602">
                <a:tc>
                  <a:txBody>
                    <a:bodyPr/>
                    <a:lstStyle/>
                    <a:p>
                      <a:pPr>
                        <a:lnSpc>
                          <a:spcPct val="107000"/>
                        </a:lnSpc>
                        <a:spcAft>
                          <a:spcPts val="800"/>
                        </a:spcAft>
                      </a:pPr>
                      <a:r>
                        <a:rPr lang="en-US" sz="1100">
                          <a:effectLst/>
                        </a:rPr>
                        <a:t>     18.100,00 €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a:effectLst/>
                        <a:latin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es-ES" sz="1100" dirty="0">
                        <a:effectLst/>
                        <a:latin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74234441"/>
                  </a:ext>
                </a:extLst>
              </a:tr>
            </a:tbl>
          </a:graphicData>
        </a:graphic>
      </p:graphicFrame>
      <p:sp>
        <p:nvSpPr>
          <p:cNvPr id="5" name="Rectangle 1">
            <a:extLst>
              <a:ext uri="{FF2B5EF4-FFF2-40B4-BE49-F238E27FC236}">
                <a16:creationId xmlns:a16="http://schemas.microsoft.com/office/drawing/2014/main" id="{7AE0E247-9031-8707-E2AA-107AC9B47A73}"/>
              </a:ext>
            </a:extLst>
          </p:cNvPr>
          <p:cNvSpPr>
            <a:spLocks noChangeArrowheads="1"/>
          </p:cNvSpPr>
          <p:nvPr/>
        </p:nvSpPr>
        <p:spPr bwMode="auto">
          <a:xfrm>
            <a:off x="706743" y="2543414"/>
            <a:ext cx="11168492" cy="72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86112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0"/>
            <a:ext cx="8642349" cy="2312095"/>
          </a:xfrm>
        </p:spPr>
        <p:txBody>
          <a:bodyPr>
            <a:normAutofit/>
          </a:bodyPr>
          <a:lstStyle/>
          <a:p>
            <a:r>
              <a:rPr lang="en-GB" dirty="0"/>
              <a:t>Budget:</a:t>
            </a:r>
          </a:p>
          <a:p>
            <a:pPr lvl="1"/>
            <a:r>
              <a:rPr lang="en-US" spc="-1" dirty="0">
                <a:solidFill>
                  <a:srgbClr val="000000"/>
                </a:solidFill>
                <a:latin typeface="Cambria"/>
              </a:rPr>
              <a:t>Budget of the project</a:t>
            </a:r>
          </a:p>
          <a:p>
            <a:pPr lvl="2"/>
            <a:r>
              <a:rPr lang="en-US" spc="-1" dirty="0">
                <a:solidFill>
                  <a:srgbClr val="000000"/>
                </a:solidFill>
                <a:latin typeface="Cambria"/>
              </a:rPr>
              <a:t>With the material and the development work the final price to development this project: </a:t>
            </a:r>
            <a:r>
              <a:rPr lang="en-US" b="1" spc="-1" dirty="0">
                <a:solidFill>
                  <a:srgbClr val="000000"/>
                </a:solidFill>
                <a:latin typeface="Cambria"/>
              </a:rPr>
              <a:t>18.347,89€</a:t>
            </a:r>
          </a:p>
          <a:p>
            <a:pPr lvl="2"/>
            <a:r>
              <a:rPr lang="en-US" sz="1800" dirty="0">
                <a:effectLst/>
                <a:latin typeface="CMR10"/>
                <a:ea typeface="Calibri" panose="020F0502020204030204" pitchFamily="34" charset="0"/>
                <a:cs typeface="CMR10"/>
              </a:rPr>
              <a:t>If this product is going to sold in a store, as the development is already done, the final price is </a:t>
            </a:r>
            <a:r>
              <a:rPr lang="en-US" sz="1800" b="1" dirty="0">
                <a:effectLst/>
                <a:latin typeface="CMR10"/>
                <a:ea typeface="Calibri" panose="020F0502020204030204" pitchFamily="34" charset="0"/>
                <a:cs typeface="CMR10"/>
              </a:rPr>
              <a:t>397,89</a:t>
            </a:r>
            <a:r>
              <a:rPr lang="en-US" sz="1800" b="1" dirty="0">
                <a:effectLst/>
                <a:latin typeface="CMR10"/>
                <a:ea typeface="CMR10"/>
                <a:cs typeface="CMR10"/>
              </a:rPr>
              <a:t>€</a:t>
            </a:r>
            <a:r>
              <a:rPr lang="en-US" sz="1800" b="1" dirty="0">
                <a:effectLst/>
                <a:latin typeface="CMR10"/>
                <a:ea typeface="Calibri" panose="020F0502020204030204" pitchFamily="34" charset="0"/>
                <a:cs typeface="CMR10"/>
              </a:rPr>
              <a:t>,</a:t>
            </a:r>
            <a:r>
              <a:rPr lang="en-US" sz="1800" dirty="0">
                <a:effectLst/>
                <a:latin typeface="CMR10"/>
                <a:ea typeface="Calibri" panose="020F0502020204030204" pitchFamily="34" charset="0"/>
                <a:cs typeface="CMR10"/>
              </a:rPr>
              <a:t> only the material and the assembly of the technician would be charged.</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lvl="2" indent="0">
              <a:buNone/>
            </a:pPr>
            <a:endParaRPr lang="en-US" spc="-1" dirty="0">
              <a:solidFill>
                <a:srgbClr val="000000"/>
              </a:solidFill>
              <a:latin typeface="Cambria"/>
            </a:endParaRPr>
          </a:p>
          <a:p>
            <a:pPr marL="0" indent="0">
              <a:buNone/>
            </a:pPr>
            <a:endParaRPr lang="en-GB" dirty="0"/>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13</a:t>
            </a:fld>
            <a:endParaRPr lang="es-ES_tradnl" altLang="es-ES" dirty="0"/>
          </a:p>
        </p:txBody>
      </p:sp>
    </p:spTree>
    <p:extLst>
      <p:ext uri="{BB962C8B-B14F-4D97-AF65-F5344CB8AC3E}">
        <p14:creationId xmlns:p14="http://schemas.microsoft.com/office/powerpoint/2010/main" val="130823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250920" y="1295280"/>
            <a:ext cx="8642160" cy="4647960"/>
          </a:xfrm>
          <a:prstGeom prst="rect">
            <a:avLst/>
          </a:prstGeom>
          <a:noFill/>
          <a:ln>
            <a:noFill/>
          </a:ln>
        </p:spPr>
        <p:txBody>
          <a:bodyPr>
            <a:normAutofit fontScale="92500" lnSpcReduction="10000"/>
          </a:bodyPr>
          <a:lstStyle/>
          <a:p>
            <a:pPr marL="343080" indent="-342720" algn="just">
              <a:lnSpc>
                <a:spcPct val="100000"/>
              </a:lnSpc>
              <a:spcBef>
                <a:spcPts val="479"/>
              </a:spcBef>
              <a:buClr>
                <a:srgbClr val="000000"/>
              </a:buClr>
              <a:buFont typeface="Arial"/>
              <a:buChar char="•"/>
            </a:pPr>
            <a:r>
              <a:rPr lang="en-US" sz="2400" b="1" strike="noStrike" spc="-1" dirty="0">
                <a:solidFill>
                  <a:srgbClr val="000000"/>
                </a:solidFill>
                <a:latin typeface="Cambria"/>
              </a:rPr>
              <a:t>Contents </a:t>
            </a:r>
            <a:endParaRPr lang="en-US" sz="2400" b="0" strike="noStrike" spc="-1" dirty="0">
              <a:solidFill>
                <a:srgbClr val="000000"/>
              </a:solidFill>
              <a:latin typeface="Calibri"/>
            </a:endParaRPr>
          </a:p>
          <a:p>
            <a:pPr algn="just">
              <a:lnSpc>
                <a:spcPct val="100000"/>
              </a:lnSpc>
              <a:spcBef>
                <a:spcPts val="400"/>
              </a:spcBef>
            </a:pPr>
            <a:endParaRPr lang="en-US" sz="2400" b="0" strike="noStrike" spc="-1" dirty="0">
              <a:solidFill>
                <a:srgbClr val="000000"/>
              </a:solidFill>
              <a:latin typeface="Calibri"/>
            </a:endParaRPr>
          </a:p>
          <a:p>
            <a:pPr marL="914400" lvl="1" indent="-456840" algn="just">
              <a:lnSpc>
                <a:spcPct val="100000"/>
              </a:lnSpc>
              <a:spcBef>
                <a:spcPts val="400"/>
              </a:spcBef>
              <a:buClr>
                <a:srgbClr val="0000FF"/>
              </a:buClr>
              <a:buFont typeface="Calibri"/>
              <a:buAutoNum type="arabicPeriod"/>
            </a:pPr>
            <a:r>
              <a:rPr lang="en-US" sz="2000" b="0" strike="noStrike" spc="-1" dirty="0">
                <a:solidFill>
                  <a:srgbClr val="0000FF"/>
                </a:solidFill>
                <a:latin typeface="Cambria"/>
              </a:rPr>
              <a:t>Objectives and motivation of the project  </a:t>
            </a:r>
            <a:endParaRPr lang="en-US" sz="2000" b="0" strike="noStrike" spc="-1" dirty="0">
              <a:solidFill>
                <a:srgbClr val="000000"/>
              </a:solidFill>
              <a:latin typeface="Calibri"/>
            </a:endParaRPr>
          </a:p>
          <a:p>
            <a:pPr marL="457200" algn="just">
              <a:lnSpc>
                <a:spcPct val="100000"/>
              </a:lnSpc>
              <a:spcBef>
                <a:spcPts val="400"/>
              </a:spcBef>
            </a:pPr>
            <a:r>
              <a:rPr lang="en-US" sz="2000" b="0" strike="noStrike" spc="-1" dirty="0">
                <a:solidFill>
                  <a:srgbClr val="000000"/>
                </a:solidFill>
                <a:latin typeface="Cambria"/>
              </a:rPr>
              <a:t> 	</a:t>
            </a:r>
            <a:r>
              <a:rPr lang="en-US" sz="1800" b="0" strike="noStrike" spc="-1" dirty="0">
                <a:solidFill>
                  <a:srgbClr val="000000"/>
                </a:solidFill>
                <a:latin typeface="Cambria"/>
              </a:rPr>
              <a:t>Which are the objectives, challenges and novelties of your project</a:t>
            </a:r>
            <a:endParaRPr lang="en-US" sz="1800" b="0" strike="noStrike" spc="-1" dirty="0">
              <a:solidFill>
                <a:srgbClr val="000000"/>
              </a:solidFill>
              <a:latin typeface="Calibri"/>
            </a:endParaRPr>
          </a:p>
          <a:p>
            <a:endParaRPr lang="en-US" sz="1800" b="0" strike="noStrike" spc="-1" dirty="0">
              <a:solidFill>
                <a:srgbClr val="000000"/>
              </a:solidFill>
              <a:latin typeface="Calibri"/>
            </a:endParaRPr>
          </a:p>
          <a:p>
            <a:pPr marL="914400" lvl="1" indent="-456840" algn="just">
              <a:lnSpc>
                <a:spcPct val="100000"/>
              </a:lnSpc>
              <a:spcBef>
                <a:spcPts val="400"/>
              </a:spcBef>
              <a:buClr>
                <a:srgbClr val="0000FF"/>
              </a:buClr>
              <a:buFont typeface="Calibri"/>
              <a:buAutoNum type="arabicPeriod" startAt="2"/>
            </a:pPr>
            <a:r>
              <a:rPr lang="en-US" sz="2000" b="0" strike="noStrike" spc="-1" dirty="0">
                <a:solidFill>
                  <a:srgbClr val="0000FF"/>
                </a:solidFill>
                <a:latin typeface="Cambria"/>
              </a:rPr>
              <a:t>Specifications for the device you are designing</a:t>
            </a:r>
            <a:endParaRPr lang="en-US" sz="2000" b="0" strike="noStrike" spc="-1" dirty="0">
              <a:solidFill>
                <a:srgbClr val="000000"/>
              </a:solidFill>
              <a:latin typeface="Calibri"/>
            </a:endParaRPr>
          </a:p>
          <a:p>
            <a:pPr marL="893880" indent="-436320">
              <a:lnSpc>
                <a:spcPct val="100000"/>
              </a:lnSpc>
              <a:spcBef>
                <a:spcPts val="400"/>
              </a:spcBef>
            </a:pPr>
            <a:r>
              <a:rPr lang="en-US" sz="2000" b="0" strike="noStrike" spc="-1" dirty="0">
                <a:solidFill>
                  <a:srgbClr val="000000"/>
                </a:solidFill>
                <a:latin typeface="Cambria"/>
              </a:rPr>
              <a:t>       	</a:t>
            </a:r>
            <a:r>
              <a:rPr lang="en-US" sz="1800" b="0" strike="noStrike" spc="-1" dirty="0">
                <a:solidFill>
                  <a:srgbClr val="000000"/>
                </a:solidFill>
                <a:latin typeface="Cambria"/>
              </a:rPr>
              <a:t>Main characteristics of the project, function and design (dimensions, weight, components, power supply, sensors, motors, etc.). Here it would be interesting to include the block diagrams of the subsystems that comprise your project.</a:t>
            </a:r>
            <a:endParaRPr lang="en-US" sz="1800" b="0" strike="noStrike" spc="-1" dirty="0">
              <a:solidFill>
                <a:srgbClr val="000000"/>
              </a:solidFill>
              <a:latin typeface="Calibri"/>
            </a:endParaRPr>
          </a:p>
          <a:p>
            <a:endParaRPr lang="en-US" sz="1800" b="0" strike="noStrike" spc="-1" dirty="0">
              <a:solidFill>
                <a:srgbClr val="000000"/>
              </a:solidFill>
              <a:latin typeface="Calibri"/>
            </a:endParaRPr>
          </a:p>
          <a:p>
            <a:pPr marL="914400" lvl="1" indent="-456840" algn="just">
              <a:lnSpc>
                <a:spcPct val="100000"/>
              </a:lnSpc>
              <a:spcBef>
                <a:spcPts val="400"/>
              </a:spcBef>
              <a:buClr>
                <a:srgbClr val="0000FF"/>
              </a:buClr>
              <a:buFont typeface="Calibri"/>
              <a:buAutoNum type="arabicPeriod" startAt="3"/>
            </a:pPr>
            <a:r>
              <a:rPr lang="en-US" sz="2000" b="0" strike="noStrike" spc="-1" dirty="0">
                <a:solidFill>
                  <a:srgbClr val="0000FF"/>
                </a:solidFill>
                <a:latin typeface="Cambria"/>
              </a:rPr>
              <a:t>Mechanical/Electronic calculations and validation </a:t>
            </a:r>
            <a:endParaRPr lang="en-US" sz="2000" b="0" strike="noStrike" spc="-1" dirty="0">
              <a:solidFill>
                <a:srgbClr val="000000"/>
              </a:solidFill>
              <a:latin typeface="Calibri"/>
            </a:endParaRPr>
          </a:p>
          <a:p>
            <a:pPr marL="893880" algn="just">
              <a:lnSpc>
                <a:spcPct val="100000"/>
              </a:lnSpc>
              <a:spcBef>
                <a:spcPts val="360"/>
              </a:spcBef>
            </a:pPr>
            <a:r>
              <a:rPr lang="en-US" sz="1800" b="0" strike="noStrike" spc="-1" dirty="0">
                <a:solidFill>
                  <a:srgbClr val="000000"/>
                </a:solidFill>
                <a:latin typeface="Cambria"/>
              </a:rPr>
              <a:t>What has been calculated, how it has been validated (i.e., simulations) </a:t>
            </a:r>
            <a:r>
              <a:rPr lang="en-US" spc="-1" dirty="0">
                <a:solidFill>
                  <a:srgbClr val="000000"/>
                </a:solidFill>
                <a:latin typeface="Cambria"/>
              </a:rPr>
              <a:t>and the design choices taken from the results. Highlight the most challenging parts of the project or the design choices ones you are more proud of. </a:t>
            </a:r>
            <a:r>
              <a:rPr lang="en-US" sz="1800" b="0" strike="noStrike" spc="-1" dirty="0">
                <a:solidFill>
                  <a:srgbClr val="000000"/>
                </a:solidFill>
                <a:latin typeface="Cambria"/>
              </a:rPr>
              <a:t>Please notice that there is no need to show the calculations step by step, for that we already have the documentation.</a:t>
            </a:r>
            <a:endParaRPr lang="en-US" sz="1800" b="0" strike="noStrike" spc="-1" dirty="0">
              <a:solidFill>
                <a:srgbClr val="000000"/>
              </a:solidFill>
              <a:latin typeface="Calibri"/>
            </a:endParaRPr>
          </a:p>
        </p:txBody>
      </p:sp>
      <p:sp>
        <p:nvSpPr>
          <p:cNvPr id="98" name="TextShape 2"/>
          <p:cNvSpPr txBox="1"/>
          <p:nvPr/>
        </p:nvSpPr>
        <p:spPr>
          <a:xfrm>
            <a:off x="8229600" y="6229440"/>
            <a:ext cx="663120" cy="364680"/>
          </a:xfrm>
          <a:prstGeom prst="rect">
            <a:avLst/>
          </a:prstGeom>
          <a:noFill/>
          <a:ln>
            <a:noFill/>
          </a:ln>
        </p:spPr>
        <p:txBody>
          <a:bodyPr lIns="0" tIns="0" rIns="0" bIns="0"/>
          <a:lstStyle/>
          <a:p>
            <a:pPr algn="r">
              <a:lnSpc>
                <a:spcPct val="100000"/>
              </a:lnSpc>
            </a:pPr>
            <a:fld id="{D3886313-DCBB-4FC2-AABA-5445439BAC4E}" type="slidenum">
              <a:rPr lang="en-US" sz="2000" b="0" strike="noStrike" spc="-1">
                <a:solidFill>
                  <a:srgbClr val="8B8B8B"/>
                </a:solidFill>
                <a:latin typeface="Cambria"/>
              </a:rPr>
              <a:t>14</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332680" y="1340676"/>
            <a:ext cx="8611920" cy="4657464"/>
          </a:xfrm>
          <a:prstGeom prst="rect">
            <a:avLst/>
          </a:prstGeom>
          <a:noFill/>
          <a:ln>
            <a:noFill/>
          </a:ln>
        </p:spPr>
        <p:txBody>
          <a:bodyPr>
            <a:normAutofit fontScale="85000" lnSpcReduction="20000"/>
          </a:bodyPr>
          <a:lstStyle/>
          <a:p>
            <a:pPr marL="343080" lvl="1" indent="-342720" algn="just">
              <a:lnSpc>
                <a:spcPct val="100000"/>
              </a:lnSpc>
              <a:spcBef>
                <a:spcPts val="519"/>
              </a:spcBef>
              <a:buClr>
                <a:srgbClr val="000000"/>
              </a:buClr>
              <a:buFont typeface="Arial"/>
              <a:buChar char="•"/>
            </a:pPr>
            <a:r>
              <a:rPr lang="en-US" sz="2600" b="1" strike="noStrike" spc="-1" dirty="0">
                <a:solidFill>
                  <a:srgbClr val="000000"/>
                </a:solidFill>
                <a:latin typeface="Cambria"/>
              </a:rPr>
              <a:t>Contents </a:t>
            </a:r>
            <a:endParaRPr lang="en-US" sz="2600" b="0" strike="noStrike" spc="-1" dirty="0">
              <a:solidFill>
                <a:srgbClr val="000000"/>
              </a:solidFill>
              <a:latin typeface="Calibri"/>
            </a:endParaRPr>
          </a:p>
          <a:p>
            <a:endParaRPr lang="en-US" sz="2600" b="0" strike="noStrike" spc="-1" dirty="0">
              <a:solidFill>
                <a:srgbClr val="000000"/>
              </a:solidFill>
              <a:latin typeface="Calibri"/>
            </a:endParaRPr>
          </a:p>
          <a:p>
            <a:pPr marL="914400" lvl="1" indent="-456840" algn="just">
              <a:lnSpc>
                <a:spcPct val="100000"/>
              </a:lnSpc>
              <a:spcBef>
                <a:spcPts val="439"/>
              </a:spcBef>
              <a:buClr>
                <a:srgbClr val="0000FF"/>
              </a:buClr>
              <a:buFont typeface="Calibri"/>
              <a:buAutoNum type="arabicPeriod" startAt="4"/>
            </a:pPr>
            <a:r>
              <a:rPr lang="en-US" sz="2200" b="0" strike="noStrike" spc="-1" dirty="0">
                <a:solidFill>
                  <a:srgbClr val="0000FF"/>
                </a:solidFill>
                <a:latin typeface="Cambria"/>
              </a:rPr>
              <a:t>Demonstrators</a:t>
            </a:r>
            <a:r>
              <a:rPr lang="en-US" sz="2200" b="0" strike="noStrike" spc="-1" dirty="0">
                <a:solidFill>
                  <a:srgbClr val="000000"/>
                </a:solidFill>
                <a:latin typeface="Cambria"/>
              </a:rPr>
              <a:t>:  </a:t>
            </a:r>
            <a:endParaRPr lang="en-US" sz="2200" b="0" strike="noStrike" spc="-1" dirty="0">
              <a:solidFill>
                <a:srgbClr val="000000"/>
              </a:solidFill>
              <a:latin typeface="Calibri"/>
            </a:endParaRPr>
          </a:p>
          <a:p>
            <a:pPr marL="1143000" lvl="2"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Presentation the project split in subsystems: </a:t>
            </a:r>
            <a:endParaRPr lang="en-US" sz="2200" b="0" strike="noStrike" spc="-1" dirty="0">
              <a:solidFill>
                <a:srgbClr val="000000"/>
              </a:solidFill>
              <a:latin typeface="Calibri"/>
            </a:endParaRPr>
          </a:p>
          <a:p>
            <a:pPr marL="914400" algn="just">
              <a:lnSpc>
                <a:spcPct val="100000"/>
              </a:lnSpc>
              <a:spcBef>
                <a:spcPts val="439"/>
              </a:spcBef>
            </a:pPr>
            <a:r>
              <a:rPr lang="en-US" sz="2200" b="0" strike="noStrike" spc="-1" dirty="0">
                <a:solidFill>
                  <a:srgbClr val="000000"/>
                </a:solidFill>
                <a:latin typeface="Cambria"/>
              </a:rPr>
              <a:t>	- Explanation of each subsystem</a:t>
            </a:r>
            <a:endParaRPr lang="en-US" sz="2200" b="0" strike="noStrike" spc="-1" dirty="0">
              <a:solidFill>
                <a:srgbClr val="000000"/>
              </a:solidFill>
              <a:latin typeface="Calibri"/>
            </a:endParaRPr>
          </a:p>
          <a:p>
            <a:pPr marL="914400" algn="just">
              <a:lnSpc>
                <a:spcPct val="100000"/>
              </a:lnSpc>
              <a:spcBef>
                <a:spcPts val="439"/>
              </a:spcBef>
            </a:pPr>
            <a:r>
              <a:rPr lang="en-US" sz="2200" b="0" strike="noStrike" spc="-1" dirty="0">
                <a:solidFill>
                  <a:srgbClr val="000000"/>
                </a:solidFill>
                <a:latin typeface="Cambria"/>
              </a:rPr>
              <a:t>                 - Demonstrator: show that each subsystem works.</a:t>
            </a:r>
            <a:endParaRPr lang="en-US" sz="2200" b="0" strike="noStrike" spc="-1" dirty="0">
              <a:solidFill>
                <a:srgbClr val="000000"/>
              </a:solidFill>
              <a:latin typeface="Calibri"/>
            </a:endParaRPr>
          </a:p>
          <a:p>
            <a:pPr marL="1143000" lvl="2"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Integration of the subsystems</a:t>
            </a:r>
            <a:endParaRPr lang="en-US" sz="2200" b="0" strike="noStrike" spc="-1" dirty="0">
              <a:solidFill>
                <a:srgbClr val="000000"/>
              </a:solidFill>
              <a:latin typeface="Calibri"/>
            </a:endParaRPr>
          </a:p>
          <a:p>
            <a:pPr marL="2057400" lvl="4"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Explanation of how all subsystems are integrated </a:t>
            </a:r>
            <a:endParaRPr lang="en-US" sz="2200" b="0" strike="noStrike" spc="-1" dirty="0">
              <a:solidFill>
                <a:srgbClr val="000000"/>
              </a:solidFill>
              <a:latin typeface="Calibri"/>
            </a:endParaRPr>
          </a:p>
          <a:p>
            <a:pPr marL="2057400" lvl="4"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Demonstrator:  show that the integration will work.</a:t>
            </a:r>
            <a:endParaRPr lang="en-US" sz="2200" b="0" strike="noStrike" spc="-1" dirty="0">
              <a:solidFill>
                <a:srgbClr val="000000"/>
              </a:solidFill>
              <a:latin typeface="Calibri"/>
            </a:endParaRPr>
          </a:p>
          <a:p>
            <a:pPr marL="2057400" lvl="4"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Working prototype at current state.</a:t>
            </a:r>
            <a:endParaRPr lang="en-US" sz="2200" b="0" strike="noStrike" spc="-1" dirty="0">
              <a:solidFill>
                <a:srgbClr val="000000"/>
              </a:solidFill>
              <a:latin typeface="Calibri"/>
            </a:endParaRPr>
          </a:p>
          <a:p>
            <a:pPr marL="2057400" lvl="4" indent="-228240" algn="just">
              <a:lnSpc>
                <a:spcPct val="100000"/>
              </a:lnSpc>
              <a:spcBef>
                <a:spcPts val="439"/>
              </a:spcBef>
              <a:buClr>
                <a:srgbClr val="000000"/>
              </a:buClr>
              <a:buFont typeface="Arial"/>
              <a:buChar char="-"/>
            </a:pPr>
            <a:r>
              <a:rPr lang="en-US" sz="2200" b="0" strike="noStrike" spc="-1" dirty="0">
                <a:solidFill>
                  <a:srgbClr val="000000"/>
                </a:solidFill>
                <a:latin typeface="Cambria"/>
              </a:rPr>
              <a:t>You do not need to show the code, but use block diagrams instead</a:t>
            </a:r>
            <a:endParaRPr lang="en-US" sz="2200" b="0" strike="noStrike" spc="-1" dirty="0">
              <a:solidFill>
                <a:srgbClr val="000000"/>
              </a:solidFill>
              <a:latin typeface="Calibri"/>
            </a:endParaRPr>
          </a:p>
          <a:p>
            <a:pPr marL="914400" lvl="1" indent="-456840" algn="just">
              <a:lnSpc>
                <a:spcPct val="100000"/>
              </a:lnSpc>
              <a:spcBef>
                <a:spcPts val="439"/>
              </a:spcBef>
              <a:buClr>
                <a:srgbClr val="0000FF"/>
              </a:buClr>
              <a:buFont typeface="Calibri"/>
              <a:buAutoNum type="arabicPeriod" startAt="5"/>
            </a:pPr>
            <a:r>
              <a:rPr lang="en-US" sz="2200" b="0" strike="noStrike" spc="-1" dirty="0">
                <a:solidFill>
                  <a:srgbClr val="0000FF"/>
                </a:solidFill>
                <a:latin typeface="Cambria"/>
              </a:rPr>
              <a:t>Budget:</a:t>
            </a:r>
            <a:endParaRPr lang="en-US" sz="2200" b="0" strike="noStrike" spc="-1" dirty="0">
              <a:solidFill>
                <a:srgbClr val="000000"/>
              </a:solidFill>
              <a:latin typeface="Calibri"/>
            </a:endParaRPr>
          </a:p>
          <a:p>
            <a:pPr marL="1143000" lvl="2" indent="-228240" algn="just">
              <a:spcBef>
                <a:spcPts val="439"/>
              </a:spcBef>
              <a:buClr>
                <a:srgbClr val="000000"/>
              </a:buClr>
              <a:buFont typeface="Arial"/>
              <a:buChar char="•"/>
            </a:pPr>
            <a:r>
              <a:rPr lang="en-US" sz="2200" spc="-1" dirty="0">
                <a:solidFill>
                  <a:srgbClr val="000000"/>
                </a:solidFill>
                <a:latin typeface="Cambria"/>
              </a:rPr>
              <a:t>Budget of materials</a:t>
            </a:r>
          </a:p>
          <a:p>
            <a:pPr marL="1143000" lvl="2" indent="-228240" algn="just">
              <a:spcBef>
                <a:spcPts val="439"/>
              </a:spcBef>
              <a:buClr>
                <a:srgbClr val="000000"/>
              </a:buClr>
              <a:buFont typeface="Arial"/>
              <a:buChar char="•"/>
            </a:pPr>
            <a:r>
              <a:rPr lang="en-US" sz="2200" spc="-1" dirty="0">
                <a:solidFill>
                  <a:srgbClr val="000000"/>
                </a:solidFill>
                <a:latin typeface="Cambria"/>
              </a:rPr>
              <a:t>Hours and effort of team members in the project</a:t>
            </a:r>
          </a:p>
          <a:p>
            <a:pPr marL="1143000" lvl="2" indent="-228240" algn="just">
              <a:spcBef>
                <a:spcPts val="439"/>
              </a:spcBef>
              <a:buClr>
                <a:srgbClr val="000000"/>
              </a:buClr>
              <a:buFont typeface="Arial"/>
              <a:buChar char="•"/>
            </a:pPr>
            <a:r>
              <a:rPr lang="en-US" sz="2200" spc="-1" dirty="0">
                <a:solidFill>
                  <a:srgbClr val="000000"/>
                </a:solidFill>
                <a:latin typeface="Cambria"/>
              </a:rPr>
              <a:t>Budget of the project</a:t>
            </a:r>
          </a:p>
        </p:txBody>
      </p:sp>
      <p:sp>
        <p:nvSpPr>
          <p:cNvPr id="100" name="TextShape 2"/>
          <p:cNvSpPr txBox="1"/>
          <p:nvPr/>
        </p:nvSpPr>
        <p:spPr>
          <a:xfrm>
            <a:off x="8229600" y="6229440"/>
            <a:ext cx="663120" cy="364680"/>
          </a:xfrm>
          <a:prstGeom prst="rect">
            <a:avLst/>
          </a:prstGeom>
          <a:noFill/>
          <a:ln>
            <a:noFill/>
          </a:ln>
        </p:spPr>
        <p:txBody>
          <a:bodyPr lIns="0" tIns="0" rIns="0" bIns="0"/>
          <a:lstStyle/>
          <a:p>
            <a:pPr algn="r">
              <a:lnSpc>
                <a:spcPct val="100000"/>
              </a:lnSpc>
            </a:pPr>
            <a:fld id="{EDE5CB61-A060-471D-A498-9474D6472446}" type="slidenum">
              <a:rPr lang="en-US" sz="2000" b="0" strike="noStrike" spc="-1">
                <a:solidFill>
                  <a:srgbClr val="8B8B8B"/>
                </a:solidFill>
                <a:latin typeface="Cambria"/>
              </a:rPr>
              <a:t>15</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250920" y="1295280"/>
            <a:ext cx="8642160" cy="4647960"/>
          </a:xfrm>
          <a:prstGeom prst="rect">
            <a:avLst/>
          </a:prstGeom>
          <a:noFill/>
          <a:ln>
            <a:noFill/>
          </a:ln>
        </p:spPr>
        <p:txBody>
          <a:bodyPr>
            <a:normAutofit/>
          </a:bodyPr>
          <a:lstStyle/>
          <a:p>
            <a:pPr marL="343080" indent="-342720" algn="just">
              <a:lnSpc>
                <a:spcPct val="100000"/>
              </a:lnSpc>
              <a:spcBef>
                <a:spcPts val="479"/>
              </a:spcBef>
              <a:buClr>
                <a:srgbClr val="000000"/>
              </a:buClr>
              <a:buFont typeface="Arial"/>
              <a:buChar char="•"/>
            </a:pPr>
            <a:r>
              <a:rPr lang="en-US" sz="2400" b="1" strike="noStrike" spc="-1" dirty="0">
                <a:solidFill>
                  <a:srgbClr val="000000"/>
                </a:solidFill>
                <a:latin typeface="Cambria"/>
              </a:rPr>
              <a:t>Website </a:t>
            </a:r>
            <a:endParaRPr lang="en-US" sz="2400" b="0" strike="noStrike" spc="-1" dirty="0">
              <a:solidFill>
                <a:srgbClr val="000000"/>
              </a:solidFill>
              <a:latin typeface="Calibri"/>
            </a:endParaRPr>
          </a:p>
          <a:p>
            <a:endParaRPr lang="en-US" sz="2400" b="0" strike="noStrike" spc="-1" dirty="0">
              <a:solidFill>
                <a:srgbClr val="000000"/>
              </a:solidFill>
              <a:latin typeface="Calibri"/>
            </a:endParaRPr>
          </a:p>
          <a:p>
            <a:pPr marL="716040" lvl="2" indent="-267840" algn="just">
              <a:lnSpc>
                <a:spcPct val="100000"/>
              </a:lnSpc>
              <a:spcBef>
                <a:spcPts val="360"/>
              </a:spcBef>
              <a:buClr>
                <a:srgbClr val="000000"/>
              </a:buClr>
              <a:buFont typeface="Arial"/>
              <a:buChar char="•"/>
            </a:pPr>
            <a:r>
              <a:rPr lang="en-US" sz="1900" b="0" strike="noStrike" spc="-1" dirty="0">
                <a:solidFill>
                  <a:srgbClr val="000000"/>
                </a:solidFill>
                <a:latin typeface="Cambria" panose="02040503050406030204" pitchFamily="18" charset="0"/>
                <a:ea typeface="Cambria" panose="02040503050406030204" pitchFamily="18" charset="0"/>
              </a:rPr>
              <a:t>URL with the </a:t>
            </a:r>
            <a:r>
              <a:rPr lang="en-US" sz="1900" b="0" strike="noStrike" spc="-1" dirty="0" err="1">
                <a:solidFill>
                  <a:srgbClr val="000000"/>
                </a:solidFill>
                <a:latin typeface="Cambria" panose="02040503050406030204" pitchFamily="18" charset="0"/>
                <a:ea typeface="Cambria" panose="02040503050406030204" pitchFamily="18" charset="0"/>
              </a:rPr>
              <a:t>instructables</a:t>
            </a:r>
            <a:r>
              <a:rPr lang="en-US" sz="1900" b="0" strike="noStrike" spc="-1" dirty="0">
                <a:solidFill>
                  <a:srgbClr val="000000"/>
                </a:solidFill>
                <a:latin typeface="Cambria" panose="02040503050406030204" pitchFamily="18" charset="0"/>
                <a:ea typeface="Cambria" panose="02040503050406030204" pitchFamily="18" charset="0"/>
              </a:rPr>
              <a:t> (</a:t>
            </a:r>
            <a:r>
              <a:rPr lang="en-US" sz="1900" b="0" u="sng" strike="noStrike" spc="-1" dirty="0">
                <a:solidFill>
                  <a:srgbClr val="0000FF"/>
                </a:solidFill>
                <a:uFillTx/>
                <a:latin typeface="Cambria" panose="02040503050406030204" pitchFamily="18" charset="0"/>
                <a:ea typeface="Cambria" panose="02040503050406030204" pitchFamily="18" charset="0"/>
                <a:hlinkClick r:id="rId2"/>
              </a:rPr>
              <a:t>https://www.instructables.com/</a:t>
            </a:r>
            <a:r>
              <a:rPr lang="en-US" sz="1900" b="0" strike="noStrike" spc="-1" dirty="0">
                <a:solidFill>
                  <a:srgbClr val="000000"/>
                </a:solidFill>
                <a:latin typeface="Cambria" panose="02040503050406030204" pitchFamily="18" charset="0"/>
                <a:ea typeface="Cambria" panose="02040503050406030204" pitchFamily="18" charset="0"/>
              </a:rPr>
              <a:t>)  website of the project</a:t>
            </a:r>
          </a:p>
          <a:p>
            <a:endParaRPr lang="en-US" sz="2000" b="0" strike="noStrike" spc="-1" dirty="0">
              <a:solidFill>
                <a:srgbClr val="000000"/>
              </a:solidFill>
              <a:latin typeface="Calibri"/>
            </a:endParaRPr>
          </a:p>
          <a:p>
            <a:pPr marL="716040" algn="just">
              <a:lnSpc>
                <a:spcPct val="100000"/>
              </a:lnSpc>
              <a:spcBef>
                <a:spcPts val="320"/>
              </a:spcBef>
            </a:pPr>
            <a:r>
              <a:rPr lang="en-US" b="0" strike="noStrike" spc="-1" dirty="0">
                <a:solidFill>
                  <a:srgbClr val="000000"/>
                </a:solidFill>
                <a:latin typeface="Cambria"/>
              </a:rPr>
              <a:t>Your website must include enough information to fully replicate your project, in the similar manner than  other “</a:t>
            </a:r>
            <a:r>
              <a:rPr lang="en-US" b="0" strike="noStrike" spc="-1" dirty="0" err="1">
                <a:solidFill>
                  <a:srgbClr val="000000"/>
                </a:solidFill>
                <a:latin typeface="Cambria"/>
              </a:rPr>
              <a:t>Instructables</a:t>
            </a:r>
            <a:r>
              <a:rPr lang="en-US" b="0" strike="noStrike" spc="-1" dirty="0">
                <a:solidFill>
                  <a:srgbClr val="000000"/>
                </a:solidFill>
                <a:latin typeface="Cambria"/>
              </a:rPr>
              <a:t>” or “Do It Yourself (DIY)” repositories</a:t>
            </a:r>
            <a:r>
              <a:rPr lang="en-US" sz="1600" b="0" strike="noStrike" spc="-1" dirty="0">
                <a:solidFill>
                  <a:srgbClr val="000000"/>
                </a:solidFill>
                <a:latin typeface="Cambria"/>
              </a:rPr>
              <a:t>.</a:t>
            </a:r>
            <a:endParaRPr lang="en-US" sz="1600" b="0" strike="noStrike" spc="-1" dirty="0">
              <a:solidFill>
                <a:srgbClr val="000000"/>
              </a:solidFill>
              <a:latin typeface="Calibri"/>
            </a:endParaRPr>
          </a:p>
          <a:p>
            <a:endParaRPr lang="en-US" sz="1600" b="0" strike="noStrike" spc="-1" dirty="0">
              <a:solidFill>
                <a:srgbClr val="000000"/>
              </a:solidFill>
              <a:latin typeface="Calibri"/>
            </a:endParaRPr>
          </a:p>
        </p:txBody>
      </p:sp>
      <p:sp>
        <p:nvSpPr>
          <p:cNvPr id="102" name="TextShape 2"/>
          <p:cNvSpPr txBox="1"/>
          <p:nvPr/>
        </p:nvSpPr>
        <p:spPr>
          <a:xfrm>
            <a:off x="8229600" y="6229440"/>
            <a:ext cx="663120" cy="364680"/>
          </a:xfrm>
          <a:prstGeom prst="rect">
            <a:avLst/>
          </a:prstGeom>
          <a:noFill/>
          <a:ln>
            <a:noFill/>
          </a:ln>
        </p:spPr>
        <p:txBody>
          <a:bodyPr lIns="0" tIns="0" rIns="0" bIns="0"/>
          <a:lstStyle/>
          <a:p>
            <a:pPr algn="r">
              <a:lnSpc>
                <a:spcPct val="100000"/>
              </a:lnSpc>
            </a:pPr>
            <a:fld id="{936A933C-8ED7-4E90-A73C-EE0A23FDDEB0}" type="slidenum">
              <a:rPr lang="en-US" sz="2000" b="0" strike="noStrike" spc="-1">
                <a:solidFill>
                  <a:srgbClr val="8B8B8B"/>
                </a:solidFill>
                <a:latin typeface="Cambria"/>
              </a:rPr>
              <a:t>16</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50560" y="1457768"/>
            <a:ext cx="8642160" cy="4647960"/>
          </a:xfrm>
          <a:prstGeom prst="rect">
            <a:avLst/>
          </a:prstGeom>
          <a:noFill/>
          <a:ln>
            <a:noFill/>
          </a:ln>
        </p:spPr>
        <p:txBody>
          <a:bodyPr/>
          <a:lstStyle/>
          <a:p>
            <a:pPr marL="343080" indent="-342720" algn="just">
              <a:lnSpc>
                <a:spcPct val="100000"/>
              </a:lnSpc>
              <a:spcBef>
                <a:spcPts val="479"/>
              </a:spcBef>
              <a:buClr>
                <a:srgbClr val="000000"/>
              </a:buClr>
              <a:buFont typeface="Arial"/>
              <a:buChar char="•"/>
            </a:pPr>
            <a:r>
              <a:rPr lang="en-US" sz="2400" b="1" strike="noStrike" spc="-1" dirty="0">
                <a:solidFill>
                  <a:srgbClr val="000000"/>
                </a:solidFill>
                <a:latin typeface="Cambria"/>
              </a:rPr>
              <a:t>References</a:t>
            </a:r>
            <a:endParaRPr lang="en-US" sz="2400" b="0" strike="noStrike" spc="-1" dirty="0">
              <a:solidFill>
                <a:srgbClr val="000000"/>
              </a:solidFill>
              <a:latin typeface="Calibri"/>
            </a:endParaRPr>
          </a:p>
          <a:p>
            <a:pPr marL="743040" lvl="1" indent="-285480" algn="just">
              <a:lnSpc>
                <a:spcPct val="100000"/>
              </a:lnSpc>
              <a:spcBef>
                <a:spcPts val="400"/>
              </a:spcBef>
              <a:buClr>
                <a:srgbClr val="000000"/>
              </a:buClr>
              <a:buFont typeface="Arial"/>
              <a:buChar char="–"/>
            </a:pPr>
            <a:r>
              <a:rPr lang="en-US" sz="2000" b="0" strike="noStrike" spc="-1" dirty="0">
                <a:solidFill>
                  <a:srgbClr val="000000"/>
                </a:solidFill>
                <a:latin typeface="Cambria"/>
              </a:rPr>
              <a:t>List of 3-5 references</a:t>
            </a:r>
            <a:endParaRPr lang="en-US" sz="2000" b="0" strike="noStrike" spc="-1" dirty="0">
              <a:solidFill>
                <a:srgbClr val="000000"/>
              </a:solidFill>
              <a:latin typeface="Calibri"/>
            </a:endParaRPr>
          </a:p>
          <a:p>
            <a:pPr marL="743040" lvl="1" indent="-285480" algn="just">
              <a:lnSpc>
                <a:spcPct val="100000"/>
              </a:lnSpc>
              <a:spcBef>
                <a:spcPts val="400"/>
              </a:spcBef>
              <a:buClr>
                <a:srgbClr val="000000"/>
              </a:buClr>
              <a:buFont typeface="Arial"/>
              <a:buChar char="–"/>
            </a:pPr>
            <a:r>
              <a:rPr lang="en-US" sz="2000" b="0" strike="noStrike" spc="-1" dirty="0">
                <a:solidFill>
                  <a:srgbClr val="000000"/>
                </a:solidFill>
                <a:latin typeface="Cambria"/>
              </a:rPr>
              <a:t>1 slide</a:t>
            </a:r>
            <a:endParaRPr lang="en-US" sz="2000" b="0" strike="noStrike" spc="-1" dirty="0">
              <a:solidFill>
                <a:srgbClr val="000000"/>
              </a:solidFill>
              <a:latin typeface="Calibri"/>
            </a:endParaRPr>
          </a:p>
          <a:p>
            <a:pPr marL="743040" lvl="1" indent="-285480" algn="just">
              <a:lnSpc>
                <a:spcPct val="100000"/>
              </a:lnSpc>
              <a:spcBef>
                <a:spcPts val="400"/>
              </a:spcBef>
              <a:buClr>
                <a:srgbClr val="000000"/>
              </a:buClr>
              <a:buFont typeface="Arial"/>
              <a:buChar char="–"/>
            </a:pPr>
            <a:r>
              <a:rPr lang="en-US" sz="2000" b="0" strike="noStrike" spc="-1" dirty="0">
                <a:solidFill>
                  <a:srgbClr val="000000"/>
                </a:solidFill>
                <a:latin typeface="Cambria"/>
              </a:rPr>
              <a:t>Defined according to:</a:t>
            </a:r>
            <a:endParaRPr lang="en-US" sz="2000" b="0" strike="noStrike" spc="-1" dirty="0">
              <a:solidFill>
                <a:srgbClr val="000000"/>
              </a:solidFill>
              <a:latin typeface="Calibri"/>
            </a:endParaRPr>
          </a:p>
          <a:p>
            <a:pPr marL="1143000" lvl="2" indent="-228240" algn="just">
              <a:lnSpc>
                <a:spcPct val="100000"/>
              </a:lnSpc>
              <a:spcBef>
                <a:spcPts val="360"/>
              </a:spcBef>
              <a:buClr>
                <a:srgbClr val="000000"/>
              </a:buClr>
              <a:buFont typeface="Arial"/>
              <a:buChar char="•"/>
            </a:pPr>
            <a:r>
              <a:rPr lang="en-US" sz="1800" b="0" u="sng" strike="noStrike" spc="-1" dirty="0">
                <a:solidFill>
                  <a:srgbClr val="0000FF"/>
                </a:solidFill>
                <a:uFillTx/>
                <a:latin typeface="Cambria"/>
                <a:hlinkClick r:id="rId2"/>
              </a:rPr>
              <a:t>https://www.uvic.cat/biblioteca/guia-elaborar-citacions-bibliografiques</a:t>
            </a:r>
            <a:endParaRPr lang="en-US" sz="1800" b="0" strike="noStrike" spc="-1" dirty="0">
              <a:solidFill>
                <a:srgbClr val="000000"/>
              </a:solidFill>
              <a:latin typeface="Calibri"/>
            </a:endParaRPr>
          </a:p>
          <a:p>
            <a:endParaRPr lang="en-US" sz="1800" b="0" strike="noStrike" spc="-1" dirty="0">
              <a:solidFill>
                <a:srgbClr val="000000"/>
              </a:solidFill>
              <a:latin typeface="Calibri"/>
            </a:endParaRPr>
          </a:p>
          <a:p>
            <a:endParaRPr lang="en-US" sz="1800" b="0" strike="noStrike" spc="-1" dirty="0">
              <a:solidFill>
                <a:srgbClr val="000000"/>
              </a:solidFill>
              <a:latin typeface="Calibri"/>
            </a:endParaRPr>
          </a:p>
        </p:txBody>
      </p:sp>
      <p:sp>
        <p:nvSpPr>
          <p:cNvPr id="104" name="TextShape 2"/>
          <p:cNvSpPr txBox="1"/>
          <p:nvPr/>
        </p:nvSpPr>
        <p:spPr>
          <a:xfrm>
            <a:off x="8229600" y="6229440"/>
            <a:ext cx="663120" cy="364680"/>
          </a:xfrm>
          <a:prstGeom prst="rect">
            <a:avLst/>
          </a:prstGeom>
          <a:noFill/>
          <a:ln>
            <a:noFill/>
          </a:ln>
        </p:spPr>
        <p:txBody>
          <a:bodyPr lIns="0" tIns="0" rIns="0" bIns="0"/>
          <a:lstStyle/>
          <a:p>
            <a:pPr algn="r">
              <a:lnSpc>
                <a:spcPct val="100000"/>
              </a:lnSpc>
            </a:pPr>
            <a:fld id="{F6335848-519D-4583-902B-7BBD0D01345D}" type="slidenum">
              <a:rPr lang="en-US" sz="2000" b="0" strike="noStrike" spc="-1">
                <a:solidFill>
                  <a:srgbClr val="8B8B8B"/>
                </a:solidFill>
                <a:latin typeface="Cambria"/>
              </a:rPr>
              <a:t>17</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2</a:t>
            </a:fld>
            <a:endParaRPr lang="es-ES_tradnl" altLang="es-ES" dirty="0"/>
          </a:p>
        </p:txBody>
      </p:sp>
      <p:sp>
        <p:nvSpPr>
          <p:cNvPr id="7" name="PlaceHolder 1">
            <a:extLst>
              <a:ext uri="{FF2B5EF4-FFF2-40B4-BE49-F238E27FC236}">
                <a16:creationId xmlns:a16="http://schemas.microsoft.com/office/drawing/2014/main" id="{C77DC072-BF57-352C-0A14-2ADCADE6BE0F}"/>
              </a:ext>
            </a:extLst>
          </p:cNvPr>
          <p:cNvSpPr txBox="1">
            <a:spLocks/>
          </p:cNvSpPr>
          <p:nvPr/>
        </p:nvSpPr>
        <p:spPr>
          <a:xfrm>
            <a:off x="250920" y="1295280"/>
            <a:ext cx="8642160" cy="946758"/>
          </a:xfrm>
          <a:prstGeom prst="rect">
            <a:avLst/>
          </a:prstGeom>
          <a:noFill/>
          <a:ln w="0">
            <a:noFill/>
          </a:ln>
        </p:spPr>
        <p:txBody>
          <a:bodyPr lIns="91440" tIns="45720" rIns="91440" bIns="4572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479"/>
              </a:spcBef>
              <a:buClr>
                <a:srgbClr val="000000"/>
              </a:buClr>
              <a:buFont typeface="Arial"/>
              <a:buChar char="•"/>
            </a:pPr>
            <a:r>
              <a:rPr lang="en-GB" sz="2400" b="1" spc="-1" dirty="0">
                <a:solidFill>
                  <a:srgbClr val="000000"/>
                </a:solidFill>
                <a:latin typeface="Cambria"/>
              </a:rPr>
              <a:t>Introduction</a:t>
            </a:r>
          </a:p>
          <a:p>
            <a:pPr lvl="1" algn="just">
              <a:spcBef>
                <a:spcPts val="400"/>
              </a:spcBef>
              <a:buClr>
                <a:srgbClr val="000000"/>
              </a:buClr>
              <a:buFont typeface="Arial"/>
              <a:buChar char="–"/>
            </a:pPr>
            <a:r>
              <a:rPr lang="en-GB" sz="2000" spc="-1" dirty="0">
                <a:solidFill>
                  <a:srgbClr val="000000"/>
                </a:solidFill>
                <a:latin typeface="Cambria"/>
              </a:rPr>
              <a:t>This is a balance board that is equipped with legs/wheels:</a:t>
            </a:r>
          </a:p>
        </p:txBody>
      </p:sp>
      <p:sp>
        <p:nvSpPr>
          <p:cNvPr id="4" name="AutoShape 4">
            <a:extLst>
              <a:ext uri="{FF2B5EF4-FFF2-40B4-BE49-F238E27FC236}">
                <a16:creationId xmlns:a16="http://schemas.microsoft.com/office/drawing/2014/main" id="{BB6CD9A3-5038-A937-A4DB-A9C165CBCD6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a-ES"/>
          </a:p>
        </p:txBody>
      </p:sp>
      <p:pic>
        <p:nvPicPr>
          <p:cNvPr id="6" name="Imagen 5">
            <a:extLst>
              <a:ext uri="{FF2B5EF4-FFF2-40B4-BE49-F238E27FC236}">
                <a16:creationId xmlns:a16="http://schemas.microsoft.com/office/drawing/2014/main" id="{F3BEC5A4-8D52-B158-050F-28896BD516BD}"/>
              </a:ext>
            </a:extLst>
          </p:cNvPr>
          <p:cNvPicPr>
            <a:picLocks noChangeAspect="1"/>
          </p:cNvPicPr>
          <p:nvPr/>
        </p:nvPicPr>
        <p:blipFill rotWithShape="1">
          <a:blip r:embed="rId2"/>
          <a:srcRect l="12051" t="7051" r="12906"/>
          <a:stretch/>
        </p:blipFill>
        <p:spPr>
          <a:xfrm>
            <a:off x="3289788" y="2242038"/>
            <a:ext cx="2259623" cy="3731723"/>
          </a:xfrm>
          <a:prstGeom prst="rect">
            <a:avLst/>
          </a:prstGeom>
        </p:spPr>
      </p:pic>
    </p:spTree>
    <p:extLst>
      <p:ext uri="{BB962C8B-B14F-4D97-AF65-F5344CB8AC3E}">
        <p14:creationId xmlns:p14="http://schemas.microsoft.com/office/powerpoint/2010/main" val="298129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pPr marL="342900" indent="-342900" algn="just">
              <a:lnSpc>
                <a:spcPct val="100000"/>
              </a:lnSpc>
              <a:spcBef>
                <a:spcPts val="479"/>
              </a:spcBef>
              <a:buClr>
                <a:srgbClr val="000000"/>
              </a:buClr>
              <a:buFont typeface="Arial"/>
              <a:buChar char="•"/>
            </a:pPr>
            <a:r>
              <a:rPr lang="en-GB" sz="2800" b="1" spc="-1" dirty="0">
                <a:solidFill>
                  <a:srgbClr val="000000"/>
                </a:solidFill>
                <a:latin typeface="Cambria"/>
              </a:rPr>
              <a:t>Objectives</a:t>
            </a:r>
            <a:endParaRPr lang="en-US" sz="2400" spc="-1" dirty="0">
              <a:solidFill>
                <a:srgbClr val="000000"/>
              </a:solidFill>
              <a:latin typeface="Cambria"/>
            </a:endParaRPr>
          </a:p>
          <a:p>
            <a:pPr marL="0" indent="0" algn="just">
              <a:lnSpc>
                <a:spcPct val="100000"/>
              </a:lnSpc>
              <a:spcBef>
                <a:spcPts val="479"/>
              </a:spcBef>
              <a:buClr>
                <a:srgbClr val="000000"/>
              </a:buClr>
              <a:buNone/>
            </a:pPr>
            <a:endParaRPr lang="en-GB" sz="2400" b="1" spc="-1" dirty="0">
              <a:solidFill>
                <a:srgbClr val="000000"/>
              </a:solidFill>
              <a:latin typeface="Cambria"/>
              <a:cs typeface="Arial"/>
            </a:endParaRPr>
          </a:p>
          <a:p>
            <a:pPr marL="0" indent="0" algn="just">
              <a:lnSpc>
                <a:spcPct val="100000"/>
              </a:lnSpc>
              <a:spcBef>
                <a:spcPts val="479"/>
              </a:spcBef>
              <a:buNone/>
            </a:pPr>
            <a:r>
              <a:rPr lang="en-GB" sz="2400" b="1" spc="-1" dirty="0">
                <a:solidFill>
                  <a:srgbClr val="000000"/>
                </a:solidFill>
                <a:latin typeface="Cambria"/>
                <a:cs typeface="Arial"/>
              </a:rPr>
              <a:t>Main</a:t>
            </a:r>
            <a:r>
              <a:rPr lang="en-GB" sz="2400" b="1" spc="-1" dirty="0">
                <a:solidFill>
                  <a:srgbClr val="000000"/>
                </a:solidFill>
                <a:latin typeface="Cambria"/>
                <a:ea typeface="+mn-lt"/>
                <a:cs typeface="+mn-lt"/>
              </a:rPr>
              <a:t> function</a:t>
            </a:r>
            <a:r>
              <a:rPr lang="en-US" sz="2400" spc="-1" dirty="0">
                <a:latin typeface="Cambria"/>
                <a:ea typeface="+mn-lt"/>
                <a:cs typeface="+mn-lt"/>
              </a:rPr>
              <a:t> </a:t>
            </a:r>
            <a:endParaRPr lang="en-GB" sz="1800" dirty="0">
              <a:latin typeface="Cambria"/>
              <a:cs typeface="Arial"/>
            </a:endParaRPr>
          </a:p>
          <a:p>
            <a:pPr marL="0" indent="0" algn="just">
              <a:lnSpc>
                <a:spcPct val="100000"/>
              </a:lnSpc>
              <a:spcBef>
                <a:spcPts val="479"/>
              </a:spcBef>
              <a:buFont typeface="Arial"/>
              <a:buNone/>
            </a:pPr>
            <a:r>
              <a:rPr lang="en-GB" sz="2000" b="0" spc="-1" dirty="0">
                <a:latin typeface="Cambria"/>
                <a:ea typeface="+mn-lt"/>
                <a:cs typeface="+mn-lt"/>
              </a:rPr>
              <a:t>The objective is to create a balancing plate using different mechanical, electrical and programming components. The goal is achieved when it can keep an object on a plate from falling. </a:t>
            </a:r>
          </a:p>
          <a:p>
            <a:pPr marL="0" indent="0">
              <a:buNone/>
            </a:pPr>
            <a:r>
              <a:rPr lang="en-US" sz="2400" b="1" spc="-1" dirty="0">
                <a:solidFill>
                  <a:srgbClr val="000000"/>
                </a:solidFill>
                <a:latin typeface="Cambria"/>
                <a:ea typeface="+mn-lt"/>
                <a:cs typeface="+mn-lt"/>
              </a:rPr>
              <a:t>Secondary function</a:t>
            </a:r>
            <a:r>
              <a:rPr lang="en-US" sz="2400" spc="-1" dirty="0">
                <a:latin typeface="Cambria"/>
                <a:ea typeface="+mn-lt"/>
                <a:cs typeface="+mn-lt"/>
              </a:rPr>
              <a:t> </a:t>
            </a:r>
            <a:endParaRPr lang="en-GB" dirty="0">
              <a:solidFill>
                <a:srgbClr val="000000"/>
              </a:solidFill>
              <a:latin typeface="Cambria"/>
              <a:ea typeface="+mn-lt"/>
              <a:cs typeface="+mn-lt"/>
            </a:endParaRPr>
          </a:p>
          <a:p>
            <a:pPr marL="0" indent="0">
              <a:buNone/>
            </a:pPr>
            <a:r>
              <a:rPr lang="en-US" sz="2000" b="0" spc="-1" dirty="0">
                <a:latin typeface="Cambria"/>
                <a:ea typeface="+mn-lt"/>
                <a:cs typeface="+mn-lt"/>
              </a:rPr>
              <a:t>Making the balancing plate mobile to increase the usability of the product. The movement will be created with two wheels attached to motors.</a:t>
            </a:r>
            <a:endParaRPr lang="en-GB" sz="2000" b="0" spc="-1" dirty="0">
              <a:latin typeface="Cambria"/>
              <a:ea typeface="+mn-lt"/>
              <a:cs typeface="+mn-lt"/>
            </a:endParaRPr>
          </a:p>
          <a:p>
            <a:pPr lvl="1"/>
            <a:endParaRPr lang="en-GB" dirty="0"/>
          </a:p>
          <a:p>
            <a:pPr lvl="1"/>
            <a:endParaRPr lang="en-GB" dirty="0"/>
          </a:p>
          <a:p>
            <a:pPr lvl="1"/>
            <a:endParaRPr lang="en-GB" dirty="0"/>
          </a:p>
          <a:p>
            <a:pPr lvl="1"/>
            <a:endParaRPr lang="en-GB" dirty="0"/>
          </a:p>
          <a:p>
            <a:pPr lvl="1"/>
            <a:endParaRPr lang="en-GB" dirty="0"/>
          </a:p>
          <a:p>
            <a:pPr lvl="2"/>
            <a:endParaRPr lang="en-GB" dirty="0"/>
          </a:p>
          <a:p>
            <a:pPr lvl="1"/>
            <a:endParaRPr lang="en-GB" dirty="0"/>
          </a:p>
          <a:p>
            <a:pPr lvl="1"/>
            <a:endParaRPr lang="en-GB" dirty="0"/>
          </a:p>
          <a:p>
            <a:pPr lvl="1"/>
            <a:endParaRPr lang="en-GB" dirty="0"/>
          </a:p>
          <a:p>
            <a:pPr lvl="1"/>
            <a:endParaRPr lang="en-GB" dirty="0"/>
          </a:p>
          <a:p>
            <a:pPr lvl="1"/>
            <a:endParaRPr lang="en-GB" dirty="0"/>
          </a:p>
          <a:p>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3</a:t>
            </a:fld>
            <a:endParaRPr lang="es-ES_tradnl" altLang="es-ES" dirty="0"/>
          </a:p>
        </p:txBody>
      </p:sp>
    </p:spTree>
    <p:extLst>
      <p:ext uri="{BB962C8B-B14F-4D97-AF65-F5344CB8AC3E}">
        <p14:creationId xmlns:p14="http://schemas.microsoft.com/office/powerpoint/2010/main" val="78189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4</a:t>
            </a:fld>
            <a:endParaRPr lang="es-ES_tradnl" altLang="es-ES" dirty="0"/>
          </a:p>
        </p:txBody>
      </p:sp>
      <p:sp>
        <p:nvSpPr>
          <p:cNvPr id="9" name="PlaceHolder 1">
            <a:extLst>
              <a:ext uri="{FF2B5EF4-FFF2-40B4-BE49-F238E27FC236}">
                <a16:creationId xmlns:a16="http://schemas.microsoft.com/office/drawing/2014/main" id="{C417B3FD-7155-F72C-938B-CC4FBB372B25}"/>
              </a:ext>
            </a:extLst>
          </p:cNvPr>
          <p:cNvSpPr txBox="1">
            <a:spLocks/>
          </p:cNvSpPr>
          <p:nvPr/>
        </p:nvSpPr>
        <p:spPr>
          <a:xfrm>
            <a:off x="291888" y="1369861"/>
            <a:ext cx="8642160" cy="4647960"/>
          </a:xfrm>
          <a:prstGeom prst="rect">
            <a:avLst/>
          </a:prstGeom>
          <a:noFill/>
          <a:ln w="0">
            <a:noFill/>
          </a:ln>
        </p:spPr>
        <p:txBody>
          <a:bodyPr lIns="91440" tIns="45720" rIns="91440" bIns="4572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479"/>
              </a:spcBef>
              <a:buClr>
                <a:srgbClr val="000000"/>
              </a:buClr>
              <a:buFont typeface="Arial"/>
              <a:buChar char="•"/>
            </a:pPr>
            <a:r>
              <a:rPr lang="en-GB" sz="2400" b="1" spc="-1">
                <a:solidFill>
                  <a:srgbClr val="000000"/>
                </a:solidFill>
                <a:latin typeface="Cambria"/>
              </a:rPr>
              <a:t>Team Organization</a:t>
            </a:r>
            <a:endParaRPr lang="en-US" sz="2400" spc="-1">
              <a:solidFill>
                <a:srgbClr val="000000"/>
              </a:solidFill>
              <a:latin typeface="Calibri"/>
            </a:endParaRPr>
          </a:p>
          <a:p>
            <a:pPr marL="457200" lvl="1" indent="0" algn="just">
              <a:spcBef>
                <a:spcPts val="400"/>
              </a:spcBef>
              <a:buClr>
                <a:srgbClr val="000000"/>
              </a:buClr>
              <a:buFont typeface="Arial" pitchFamily="34" charset="0"/>
              <a:buNone/>
            </a:pPr>
            <a:endParaRPr lang="en-GB" sz="2000" spc="-1" dirty="0">
              <a:solidFill>
                <a:srgbClr val="000000"/>
              </a:solidFill>
              <a:latin typeface="Cambria"/>
            </a:endParaRPr>
          </a:p>
        </p:txBody>
      </p:sp>
      <p:sp>
        <p:nvSpPr>
          <p:cNvPr id="10" name="CuadroTexto 6">
            <a:extLst>
              <a:ext uri="{FF2B5EF4-FFF2-40B4-BE49-F238E27FC236}">
                <a16:creationId xmlns:a16="http://schemas.microsoft.com/office/drawing/2014/main" id="{FE52FFB5-3105-65DE-2E3B-C2A3710E7886}"/>
              </a:ext>
            </a:extLst>
          </p:cNvPr>
          <p:cNvSpPr/>
          <p:nvPr/>
        </p:nvSpPr>
        <p:spPr>
          <a:xfrm>
            <a:off x="503869" y="4895676"/>
            <a:ext cx="18378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pc="-1" dirty="0">
                <a:solidFill>
                  <a:srgbClr val="000000"/>
                </a:solidFill>
                <a:latin typeface="Cambria"/>
              </a:rPr>
              <a:t>Isaac </a:t>
            </a:r>
          </a:p>
          <a:p>
            <a:r>
              <a:rPr lang="en-GB" sz="1800" b="0" strike="noStrike" spc="-1" dirty="0">
                <a:solidFill>
                  <a:srgbClr val="000000"/>
                </a:solidFill>
                <a:latin typeface="Cambria"/>
              </a:rPr>
              <a:t>Project Manager</a:t>
            </a:r>
            <a:r>
              <a:rPr lang="en-GB" spc="-1" dirty="0">
                <a:solidFill>
                  <a:srgbClr val="000000"/>
                </a:solidFill>
                <a:latin typeface="Cambria"/>
              </a:rPr>
              <a:t> </a:t>
            </a:r>
            <a:endParaRPr lang="en-US" sz="1800" b="0" strike="noStrike" spc="-1" dirty="0">
              <a:latin typeface="Arial"/>
            </a:endParaRPr>
          </a:p>
        </p:txBody>
      </p:sp>
      <p:sp>
        <p:nvSpPr>
          <p:cNvPr id="11" name="CuadroTexto 7">
            <a:extLst>
              <a:ext uri="{FF2B5EF4-FFF2-40B4-BE49-F238E27FC236}">
                <a16:creationId xmlns:a16="http://schemas.microsoft.com/office/drawing/2014/main" id="{B3AB1F8D-52BC-4487-40F9-A3D8E8A19675}"/>
              </a:ext>
            </a:extLst>
          </p:cNvPr>
          <p:cNvSpPr/>
          <p:nvPr/>
        </p:nvSpPr>
        <p:spPr>
          <a:xfrm>
            <a:off x="2664768" y="4895677"/>
            <a:ext cx="18378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pc="-1" dirty="0">
                <a:solidFill>
                  <a:srgbClr val="000000"/>
                </a:solidFill>
                <a:latin typeface="Cambria"/>
              </a:rPr>
              <a:t>A</a:t>
            </a:r>
            <a:r>
              <a:rPr lang="en-GB" spc="-1" dirty="0">
                <a:ea typeface="+mn-lt"/>
                <a:cs typeface="+mn-lt"/>
              </a:rPr>
              <a:t>ï</a:t>
            </a:r>
            <a:r>
              <a:rPr lang="en-GB" spc="-1" dirty="0">
                <a:solidFill>
                  <a:srgbClr val="000000"/>
                </a:solidFill>
                <a:latin typeface="Cambria"/>
              </a:rPr>
              <a:t>da</a:t>
            </a:r>
          </a:p>
          <a:p>
            <a:r>
              <a:rPr lang="en-GB" sz="1800" b="0" strike="noStrike" spc="-1" dirty="0">
                <a:solidFill>
                  <a:srgbClr val="000000"/>
                </a:solidFill>
                <a:latin typeface="Cambria"/>
              </a:rPr>
              <a:t>Electronics</a:t>
            </a:r>
            <a:r>
              <a:rPr lang="en-GB" spc="-1" dirty="0">
                <a:solidFill>
                  <a:srgbClr val="000000"/>
                </a:solidFill>
                <a:latin typeface="Cambria"/>
              </a:rPr>
              <a:t> </a:t>
            </a:r>
            <a:endParaRPr lang="en-GB" spc="-1" dirty="0">
              <a:latin typeface="Cambria"/>
            </a:endParaRPr>
          </a:p>
        </p:txBody>
      </p:sp>
      <p:sp>
        <p:nvSpPr>
          <p:cNvPr id="12" name="CuadroTexto 7">
            <a:extLst>
              <a:ext uri="{FF2B5EF4-FFF2-40B4-BE49-F238E27FC236}">
                <a16:creationId xmlns:a16="http://schemas.microsoft.com/office/drawing/2014/main" id="{6DBC12A7-3A30-C90F-A90E-D0D4D0BC95F8}"/>
              </a:ext>
            </a:extLst>
          </p:cNvPr>
          <p:cNvSpPr/>
          <p:nvPr/>
        </p:nvSpPr>
        <p:spPr>
          <a:xfrm>
            <a:off x="4702082" y="4905240"/>
            <a:ext cx="18378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pc="-1" dirty="0">
                <a:latin typeface="Cambria"/>
              </a:rPr>
              <a:t>David</a:t>
            </a:r>
          </a:p>
          <a:p>
            <a:r>
              <a:rPr lang="en-GB" spc="-1" dirty="0">
                <a:latin typeface="Cambria"/>
              </a:rPr>
              <a:t>Mechanics</a:t>
            </a:r>
            <a:endParaRPr lang="en-GB" sz="1800" b="0" strike="noStrike" spc="-1" dirty="0">
              <a:latin typeface="Cambria"/>
            </a:endParaRPr>
          </a:p>
        </p:txBody>
      </p:sp>
      <p:sp>
        <p:nvSpPr>
          <p:cNvPr id="13" name="CuadroTexto 7">
            <a:extLst>
              <a:ext uri="{FF2B5EF4-FFF2-40B4-BE49-F238E27FC236}">
                <a16:creationId xmlns:a16="http://schemas.microsoft.com/office/drawing/2014/main" id="{3AD58962-6C33-A431-B572-DE6912BCB209}"/>
              </a:ext>
            </a:extLst>
          </p:cNvPr>
          <p:cNvSpPr/>
          <p:nvPr/>
        </p:nvSpPr>
        <p:spPr>
          <a:xfrm>
            <a:off x="6729830" y="4895674"/>
            <a:ext cx="183780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GB" spc="-1" dirty="0">
                <a:solidFill>
                  <a:srgbClr val="000000"/>
                </a:solidFill>
                <a:latin typeface="Cambria"/>
              </a:rPr>
              <a:t>Hortense</a:t>
            </a:r>
          </a:p>
          <a:p>
            <a:r>
              <a:rPr lang="en-GB" sz="1800" b="0" strike="noStrike" spc="-1" dirty="0">
                <a:solidFill>
                  <a:srgbClr val="000000"/>
                </a:solidFill>
                <a:latin typeface="Cambria"/>
              </a:rPr>
              <a:t>Programming</a:t>
            </a:r>
            <a:endParaRPr lang="en-US" sz="1800" b="0" strike="noStrike" spc="-1" dirty="0">
              <a:latin typeface="Arial"/>
            </a:endParaRPr>
          </a:p>
        </p:txBody>
      </p:sp>
      <p:pic>
        <p:nvPicPr>
          <p:cNvPr id="14" name="Imagen 8" descr="Hombre sonriendo con lentes&#10;&#10;Descripción generada automáticamente">
            <a:extLst>
              <a:ext uri="{FF2B5EF4-FFF2-40B4-BE49-F238E27FC236}">
                <a16:creationId xmlns:a16="http://schemas.microsoft.com/office/drawing/2014/main" id="{7CF66A3F-B3EC-708B-D282-0EFAE97541CE}"/>
              </a:ext>
            </a:extLst>
          </p:cNvPr>
          <p:cNvPicPr>
            <a:picLocks noChangeAspect="1"/>
          </p:cNvPicPr>
          <p:nvPr/>
        </p:nvPicPr>
        <p:blipFill>
          <a:blip r:embed="rId2"/>
          <a:stretch>
            <a:fillRect/>
          </a:stretch>
        </p:blipFill>
        <p:spPr>
          <a:xfrm>
            <a:off x="6633680" y="2319676"/>
            <a:ext cx="1929830" cy="2595368"/>
          </a:xfrm>
          <a:prstGeom prst="rect">
            <a:avLst/>
          </a:prstGeom>
        </p:spPr>
      </p:pic>
      <p:pic>
        <p:nvPicPr>
          <p:cNvPr id="15" name="Imagen 10" descr="Un joven sonriendo con una camisa negra&#10;&#10;Descripción generada automáticamente">
            <a:extLst>
              <a:ext uri="{FF2B5EF4-FFF2-40B4-BE49-F238E27FC236}">
                <a16:creationId xmlns:a16="http://schemas.microsoft.com/office/drawing/2014/main" id="{BE1EBF1B-B943-6401-F054-7CA580D96943}"/>
              </a:ext>
            </a:extLst>
          </p:cNvPr>
          <p:cNvPicPr>
            <a:picLocks noChangeAspect="1"/>
          </p:cNvPicPr>
          <p:nvPr/>
        </p:nvPicPr>
        <p:blipFill>
          <a:blip r:embed="rId3"/>
          <a:stretch>
            <a:fillRect/>
          </a:stretch>
        </p:blipFill>
        <p:spPr>
          <a:xfrm>
            <a:off x="431994" y="2505308"/>
            <a:ext cx="1970282" cy="2228386"/>
          </a:xfrm>
          <a:prstGeom prst="rect">
            <a:avLst/>
          </a:prstGeom>
        </p:spPr>
      </p:pic>
      <p:pic>
        <p:nvPicPr>
          <p:cNvPr id="16" name="Imagen 11" descr="Un hombre con una camisa negra&#10;&#10;Descripción generada automáticamente">
            <a:extLst>
              <a:ext uri="{FF2B5EF4-FFF2-40B4-BE49-F238E27FC236}">
                <a16:creationId xmlns:a16="http://schemas.microsoft.com/office/drawing/2014/main" id="{89A851FA-D5F6-F2FA-B893-49CABCE81EAC}"/>
              </a:ext>
            </a:extLst>
          </p:cNvPr>
          <p:cNvPicPr>
            <a:picLocks noChangeAspect="1"/>
          </p:cNvPicPr>
          <p:nvPr/>
        </p:nvPicPr>
        <p:blipFill>
          <a:blip r:embed="rId4"/>
          <a:stretch>
            <a:fillRect/>
          </a:stretch>
        </p:blipFill>
        <p:spPr>
          <a:xfrm>
            <a:off x="4360011" y="2544801"/>
            <a:ext cx="2412613" cy="2298080"/>
          </a:xfrm>
          <a:prstGeom prst="rect">
            <a:avLst/>
          </a:prstGeom>
        </p:spPr>
      </p:pic>
      <p:pic>
        <p:nvPicPr>
          <p:cNvPr id="17" name="Imagen 13">
            <a:extLst>
              <a:ext uri="{FF2B5EF4-FFF2-40B4-BE49-F238E27FC236}">
                <a16:creationId xmlns:a16="http://schemas.microsoft.com/office/drawing/2014/main" id="{BF2F337F-9DF3-1759-2F2B-8FC0A494E43C}"/>
              </a:ext>
            </a:extLst>
          </p:cNvPr>
          <p:cNvPicPr>
            <a:picLocks noChangeAspect="1"/>
          </p:cNvPicPr>
          <p:nvPr/>
        </p:nvPicPr>
        <p:blipFill>
          <a:blip r:embed="rId5"/>
          <a:stretch>
            <a:fillRect/>
          </a:stretch>
        </p:blipFill>
        <p:spPr>
          <a:xfrm>
            <a:off x="1958882" y="2443252"/>
            <a:ext cx="2743200" cy="2399629"/>
          </a:xfrm>
          <a:prstGeom prst="rect">
            <a:avLst/>
          </a:prstGeom>
        </p:spPr>
      </p:pic>
    </p:spTree>
    <p:extLst>
      <p:ext uri="{BB962C8B-B14F-4D97-AF65-F5344CB8AC3E}">
        <p14:creationId xmlns:p14="http://schemas.microsoft.com/office/powerpoint/2010/main" val="283348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GB" dirty="0"/>
              <a:t>Team Organization &amp; Management tool</a:t>
            </a:r>
          </a:p>
          <a:p>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5</a:t>
            </a:fld>
            <a:endParaRPr lang="es-ES_tradnl" altLang="es-ES" dirty="0"/>
          </a:p>
        </p:txBody>
      </p:sp>
      <p:sp>
        <p:nvSpPr>
          <p:cNvPr id="6" name="CuadroTexto 5">
            <a:extLst>
              <a:ext uri="{FF2B5EF4-FFF2-40B4-BE49-F238E27FC236}">
                <a16:creationId xmlns:a16="http://schemas.microsoft.com/office/drawing/2014/main" id="{B4B1F6B3-0BA3-BE90-DC25-4B5DCE4EB233}"/>
              </a:ext>
            </a:extLst>
          </p:cNvPr>
          <p:cNvSpPr txBox="1"/>
          <p:nvPr/>
        </p:nvSpPr>
        <p:spPr>
          <a:xfrm>
            <a:off x="948690" y="5086350"/>
            <a:ext cx="7303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https://github.com/Integrated-Project-2-2023-UVic-UCC/balance-board</a:t>
            </a:r>
            <a:endParaRPr lang="es-ES" b="1" dirty="0">
              <a:cs typeface="Calibri"/>
            </a:endParaRPr>
          </a:p>
        </p:txBody>
      </p:sp>
    </p:spTree>
    <p:extLst>
      <p:ext uri="{BB962C8B-B14F-4D97-AF65-F5344CB8AC3E}">
        <p14:creationId xmlns:p14="http://schemas.microsoft.com/office/powerpoint/2010/main" val="417830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r>
              <a:rPr lang="en-GB" dirty="0"/>
              <a:t>In the mechanical domain:</a:t>
            </a:r>
          </a:p>
          <a:p>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6</a:t>
            </a:fld>
            <a:endParaRPr lang="es-ES_tradnl" altLang="es-ES" dirty="0"/>
          </a:p>
        </p:txBody>
      </p:sp>
    </p:spTree>
    <p:extLst>
      <p:ext uri="{BB962C8B-B14F-4D97-AF65-F5344CB8AC3E}">
        <p14:creationId xmlns:p14="http://schemas.microsoft.com/office/powerpoint/2010/main" val="750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1"/>
            <a:ext cx="8642349" cy="558451"/>
          </a:xfrm>
        </p:spPr>
        <p:txBody>
          <a:bodyPr>
            <a:normAutofit/>
          </a:bodyPr>
          <a:lstStyle/>
          <a:p>
            <a:r>
              <a:rPr lang="en-GB" dirty="0"/>
              <a:t>In the Electrical/Electronics domain:</a:t>
            </a:r>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7</a:t>
            </a:fld>
            <a:endParaRPr lang="es-ES_tradnl" altLang="es-ES" dirty="0"/>
          </a:p>
        </p:txBody>
      </p:sp>
      <p:pic>
        <p:nvPicPr>
          <p:cNvPr id="4" name="Imagen 3">
            <a:extLst>
              <a:ext uri="{FF2B5EF4-FFF2-40B4-BE49-F238E27FC236}">
                <a16:creationId xmlns:a16="http://schemas.microsoft.com/office/drawing/2014/main" id="{D36E30DE-95A3-E4DE-C85D-6608203A07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2085870"/>
            <a:ext cx="8676895" cy="3601989"/>
          </a:xfrm>
          <a:prstGeom prst="rect">
            <a:avLst/>
          </a:prstGeom>
          <a:noFill/>
          <a:ln>
            <a:noFill/>
          </a:ln>
        </p:spPr>
      </p:pic>
    </p:spTree>
    <p:extLst>
      <p:ext uri="{BB962C8B-B14F-4D97-AF65-F5344CB8AC3E}">
        <p14:creationId xmlns:p14="http://schemas.microsoft.com/office/powerpoint/2010/main" val="343802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1"/>
            <a:ext cx="8642349" cy="558451"/>
          </a:xfrm>
        </p:spPr>
        <p:txBody>
          <a:bodyPr>
            <a:normAutofit/>
          </a:bodyPr>
          <a:lstStyle/>
          <a:p>
            <a:r>
              <a:rPr lang="en-GB" dirty="0"/>
              <a:t>In the Electrical/Electronics domain:</a:t>
            </a:r>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8</a:t>
            </a:fld>
            <a:endParaRPr lang="es-ES_tradnl" altLang="es-ES" dirty="0"/>
          </a:p>
        </p:txBody>
      </p:sp>
      <p:pic>
        <p:nvPicPr>
          <p:cNvPr id="5" name="Imagen 4">
            <a:extLst>
              <a:ext uri="{FF2B5EF4-FFF2-40B4-BE49-F238E27FC236}">
                <a16:creationId xmlns:a16="http://schemas.microsoft.com/office/drawing/2014/main" id="{5AAB96F2-8063-E663-87B9-4E84E78CDA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069" y="2119665"/>
            <a:ext cx="3314700" cy="3345180"/>
          </a:xfrm>
          <a:prstGeom prst="rect">
            <a:avLst/>
          </a:prstGeom>
          <a:noFill/>
          <a:ln>
            <a:noFill/>
          </a:ln>
        </p:spPr>
      </p:pic>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6CC6FA94-7D46-DF30-20CD-388028E5995B}"/>
                  </a:ext>
                </a:extLst>
              </p:cNvPr>
              <p:cNvSpPr txBox="1"/>
              <p:nvPr/>
            </p:nvSpPr>
            <p:spPr>
              <a:xfrm>
                <a:off x="4215008" y="2119665"/>
                <a:ext cx="4572000" cy="292977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s-ES" sz="1800" i="1" smtClean="0">
                              <a:effectLst/>
                              <a:latin typeface="Cambria Math" panose="02040503050406030204" pitchFamily="18" charset="0"/>
                              <a:ea typeface="Calibri" panose="020F0502020204030204" pitchFamily="34" charset="0"/>
                              <a:cs typeface="Times New Roman" panose="02020603050405020304" pitchFamily="18" charset="0"/>
                            </a:rPr>
                          </m:ctrlPr>
                        </m:naryPr>
                        <m:sub/>
                        <m:sup/>
                        <m:e>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sub>
                          </m:sSub>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=0;           </m:t>
                      </m:r>
                      <m:r>
                        <a:rPr lang="es-ES" sz="1800"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naryPr>
                        <m:sub/>
                        <m:sup/>
                        <m:e>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𝑀</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𝑎</m:t>
                              </m:r>
                            </m:sub>
                          </m:sSub>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=0;        </m:t>
                      </m:r>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𝑋</m:t>
                      </m:r>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s-ES"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E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r>
                        <a:rPr lang="en-US" sz="1800" i="1">
                          <a:effectLst/>
                          <a:latin typeface="Cambria Math" panose="02040503050406030204" pitchFamily="18" charset="0"/>
                          <a:ea typeface="Calibri" panose="020F0502020204030204" pitchFamily="34" charset="0"/>
                          <a:cs typeface="Times New Roman" panose="02020603050405020304" pitchFamily="18" charset="0"/>
                        </a:rPr>
                        <m:t>=22125·25=5,53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𝐾𝑔</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𝑐𝑚</m:t>
                      </m:r>
                    </m:oMath>
                  </m:oMathPara>
                </a14:m>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𝑊</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=3,54·0,25·0,25=0,22125</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𝐾𝑔</m:t>
                      </m:r>
                    </m:oMath>
                  </m:oMathPara>
                </a14:m>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 name="CuadroTexto 6">
                <a:extLst>
                  <a:ext uri="{FF2B5EF4-FFF2-40B4-BE49-F238E27FC236}">
                    <a16:creationId xmlns:a16="http://schemas.microsoft.com/office/drawing/2014/main" id="{6CC6FA94-7D46-DF30-20CD-388028E5995B}"/>
                  </a:ext>
                </a:extLst>
              </p:cNvPr>
              <p:cNvSpPr txBox="1">
                <a:spLocks noRot="1" noChangeAspect="1" noMove="1" noResize="1" noEditPoints="1" noAdjustHandles="1" noChangeArrowheads="1" noChangeShapeType="1" noTextEdit="1"/>
              </p:cNvSpPr>
              <p:nvPr/>
            </p:nvSpPr>
            <p:spPr>
              <a:xfrm>
                <a:off x="4215008" y="2119665"/>
                <a:ext cx="4572000" cy="2929776"/>
              </a:xfrm>
              <a:prstGeom prst="rect">
                <a:avLst/>
              </a:prstGeom>
              <a:blipFill>
                <a:blip r:embed="rId3"/>
                <a:stretch>
                  <a:fillRect/>
                </a:stretch>
              </a:blipFill>
            </p:spPr>
            <p:txBody>
              <a:bodyPr/>
              <a:lstStyle/>
              <a:p>
                <a:r>
                  <a:rPr lang="ca-ES">
                    <a:noFill/>
                  </a:rPr>
                  <a:t> </a:t>
                </a:r>
              </a:p>
            </p:txBody>
          </p:sp>
        </mc:Fallback>
      </mc:AlternateContent>
    </p:spTree>
    <p:extLst>
      <p:ext uri="{BB962C8B-B14F-4D97-AF65-F5344CB8AC3E}">
        <p14:creationId xmlns:p14="http://schemas.microsoft.com/office/powerpoint/2010/main" val="370830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50825" y="1295402"/>
            <a:ext cx="8642349" cy="996862"/>
          </a:xfrm>
        </p:spPr>
        <p:txBody>
          <a:bodyPr>
            <a:normAutofit/>
          </a:bodyPr>
          <a:lstStyle/>
          <a:p>
            <a:r>
              <a:rPr lang="en-GB" dirty="0"/>
              <a:t>In the Electrical/Electronics domain:</a:t>
            </a:r>
          </a:p>
          <a:p>
            <a:pPr lvl="1"/>
            <a:r>
              <a:rPr lang="en-GB" dirty="0"/>
              <a:t>To choose the DC motors for the wheels we tested with 5 Kg.</a:t>
            </a:r>
          </a:p>
          <a:p>
            <a:pPr marL="0" indent="0">
              <a:buNone/>
            </a:pPr>
            <a:endParaRPr lang="en-GB" dirty="0"/>
          </a:p>
        </p:txBody>
      </p:sp>
      <p:sp>
        <p:nvSpPr>
          <p:cNvPr id="3" name="Marcador de número de diapositiva 2"/>
          <p:cNvSpPr>
            <a:spLocks noGrp="1"/>
          </p:cNvSpPr>
          <p:nvPr>
            <p:ph type="sldNum" sz="quarter" idx="19"/>
          </p:nvPr>
        </p:nvSpPr>
        <p:spPr/>
        <p:txBody>
          <a:bodyPr/>
          <a:lstStyle/>
          <a:p>
            <a:fld id="{C012C5EA-310D-4DE6-B5A5-1CCAE55C8B66}" type="slidenum">
              <a:rPr lang="es-ES_tradnl" altLang="es-ES" smtClean="0"/>
              <a:pPr/>
              <a:t>9</a:t>
            </a:fld>
            <a:endParaRPr lang="es-ES_tradnl" altLang="es-ES" dirty="0"/>
          </a:p>
        </p:txBody>
      </p:sp>
      <p:pic>
        <p:nvPicPr>
          <p:cNvPr id="9" name="Imagen 8" descr="Imagen que contiene interior, puesto, tabla, cuarto&#10;&#10;Descripción generada automáticamente">
            <a:extLst>
              <a:ext uri="{FF2B5EF4-FFF2-40B4-BE49-F238E27FC236}">
                <a16:creationId xmlns:a16="http://schemas.microsoft.com/office/drawing/2014/main" id="{F64E6742-9248-5E4D-1FBC-FDACF431D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19910" y="1999689"/>
            <a:ext cx="3504178" cy="4089328"/>
          </a:xfrm>
          <a:prstGeom prst="rect">
            <a:avLst/>
          </a:prstGeom>
        </p:spPr>
      </p:pic>
    </p:spTree>
    <p:extLst>
      <p:ext uri="{BB962C8B-B14F-4D97-AF65-F5344CB8AC3E}">
        <p14:creationId xmlns:p14="http://schemas.microsoft.com/office/powerpoint/2010/main" val="17253727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16644</TotalTime>
  <Words>692</Words>
  <Application>Microsoft Office PowerPoint</Application>
  <PresentationFormat>Presentación en pantalla (4:3)</PresentationFormat>
  <Paragraphs>154</Paragraphs>
  <Slides>17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Cambria</vt:lpstr>
      <vt:lpstr>Cambria Math</vt:lpstr>
      <vt:lpstr>CMR10</vt:lpstr>
      <vt:lpstr>Times New Roman</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kata</dc:creator>
  <dc:description/>
  <cp:lastModifiedBy>Aïda Calero Chicharro</cp:lastModifiedBy>
  <cp:revision>1817</cp:revision>
  <cp:lastPrinted>2017-09-08T14:26:20Z</cp:lastPrinted>
  <dcterms:created xsi:type="dcterms:W3CDTF">2006-08-16T00:00:00Z</dcterms:created>
  <dcterms:modified xsi:type="dcterms:W3CDTF">2023-06-03T21:02:27Z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6</vt:i4>
  </property>
</Properties>
</file>